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0"/>
  </p:sldMasterIdLst>
  <p:notesMasterIdLst>
    <p:notesMasterId r:id="rId26"/>
  </p:notesMasterIdLst>
  <p:handoutMasterIdLst>
    <p:handoutMasterId r:id="rId27"/>
  </p:handoutMasterIdLst>
  <p:sldIdLst>
    <p:sldId id="277" r:id="rId11"/>
    <p:sldId id="282" r:id="rId12"/>
    <p:sldId id="288" r:id="rId13"/>
    <p:sldId id="283" r:id="rId14"/>
    <p:sldId id="281" r:id="rId15"/>
    <p:sldId id="292" r:id="rId16"/>
    <p:sldId id="280" r:id="rId17"/>
    <p:sldId id="293" r:id="rId18"/>
    <p:sldId id="289" r:id="rId19"/>
    <p:sldId id="284" r:id="rId20"/>
    <p:sldId id="287" r:id="rId21"/>
    <p:sldId id="278" r:id="rId22"/>
    <p:sldId id="285" r:id="rId23"/>
    <p:sldId id="294" r:id="rId24"/>
    <p:sldId id="290" r:id="rId25"/>
  </p:sldIdLst>
  <p:sldSz cx="9144000" cy="6858000" type="screen4x3"/>
  <p:notesSz cx="6997700" cy="92837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CD8"/>
    <a:srgbClr val="CBDEF0"/>
    <a:srgbClr val="B6D3E9"/>
    <a:srgbClr val="F7941F"/>
    <a:srgbClr val="F6B413"/>
    <a:srgbClr val="4D4369"/>
    <a:srgbClr val="058F96"/>
    <a:srgbClr val="009053"/>
    <a:srgbClr val="018852"/>
    <a:srgbClr val="3A5A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FA3AF5-5BCE-4F89-8D0A-025EC08FF8CF}" v="201" dt="2024-08-09T13:59:50.615"/>
    <p1510:client id="{517D73AE-B7A4-BE47-40CF-53DD63D877EE}" v="3" dt="2024-08-08T14:20:19.547"/>
    <p1510:client id="{5628CE04-E0AD-4F06-88B8-C91481240A36}" v="2" vWet="6" dt="2024-08-09T13:31:10.652"/>
    <p1510:client id="{A057DB82-3AAE-B403-CC8D-E79A3DD77DE9}" v="7" dt="2024-08-09T12:07:54.673"/>
    <p1510:client id="{D33EC08B-A713-47A1-ADC6-5BB790D660B0}" v="3098" dt="2024-08-08T19:30:48.885"/>
  </p1510:revLst>
</p1510:revInfo>
</file>

<file path=ppt/tableStyles.xml><?xml version="1.0" encoding="utf-8"?>
<a:tblStyleLst xmlns:a="http://schemas.openxmlformats.org/drawingml/2006/main" def="{69C7853C-536D-4A76-A0AE-DD22124D55A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customXml" Target="../customXml/item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1.xml"/><Relationship Id="rId24" Type="http://schemas.openxmlformats.org/officeDocument/2006/relationships/slide" Target="slides/slide14.xml"/><Relationship Id="rId32"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presProps" Target="presProps.xml"/><Relationship Id="rId10" Type="http://schemas.openxmlformats.org/officeDocument/2006/relationships/slideMaster" Target="slideMasters/slideMaster1.xml"/><Relationship Id="rId19" Type="http://schemas.openxmlformats.org/officeDocument/2006/relationships/slide" Target="slides/slide9.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_80000009_E41F7C33.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_80000009_E41F7C33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barChart>
        <c:barDir val="col"/>
        <c:grouping val="clustered"/>
        <c:varyColors val="0"/>
        <c:ser>
          <c:idx val="0"/>
          <c:order val="0"/>
          <c:tx>
            <c:strRef>
              <c:f>Sheet1!$B$1</c:f>
              <c:strCache>
                <c:ptCount val="1"/>
                <c:pt idx="0">
                  <c:v>Data 1</c:v>
                </c:pt>
              </c:strCache>
            </c:strRef>
          </c:tx>
          <c:spPr>
            <a:solidFill>
              <a:srgbClr val="F6B413"/>
            </a:solidFill>
            <a:ln>
              <a:solidFill>
                <a:schemeClr val="bg1"/>
              </a:solidFill>
            </a:ln>
          </c:spPr>
          <c:invertIfNegative val="0"/>
          <c:cat>
            <c:strRef>
              <c:f>Sheet1!$A$2</c:f>
              <c:strCache>
                <c:ptCount val="1"/>
                <c:pt idx="0">
                  <c:v>Category 1</c:v>
                </c:pt>
              </c:strCache>
            </c:strRef>
          </c:cat>
          <c:val>
            <c:numRef>
              <c:f>Sheet1!$B$2</c:f>
              <c:numCache>
                <c:formatCode>General</c:formatCode>
                <c:ptCount val="1"/>
                <c:pt idx="0">
                  <c:v>6</c:v>
                </c:pt>
              </c:numCache>
            </c:numRef>
          </c:val>
          <c:extLst>
            <c:ext xmlns:c16="http://schemas.microsoft.com/office/drawing/2014/chart" uri="{C3380CC4-5D6E-409C-BE32-E72D297353CC}">
              <c16:uniqueId val="{00000000-2574-6143-AA4F-95DE8C9776D8}"/>
            </c:ext>
          </c:extLst>
        </c:ser>
        <c:ser>
          <c:idx val="1"/>
          <c:order val="1"/>
          <c:tx>
            <c:strRef>
              <c:f>Sheet1!$C$1</c:f>
              <c:strCache>
                <c:ptCount val="1"/>
                <c:pt idx="0">
                  <c:v>Data 2</c:v>
                </c:pt>
              </c:strCache>
            </c:strRef>
          </c:tx>
          <c:spPr>
            <a:solidFill>
              <a:srgbClr val="75A4DD"/>
            </a:solidFill>
            <a:ln>
              <a:solidFill>
                <a:schemeClr val="bg1"/>
              </a:solidFill>
            </a:ln>
          </c:spPr>
          <c:invertIfNegative val="0"/>
          <c:dPt>
            <c:idx val="0"/>
            <c:invertIfNegative val="0"/>
            <c:bubble3D val="0"/>
            <c:spPr>
              <a:solidFill>
                <a:srgbClr val="009CD8"/>
              </a:solidFill>
              <a:ln>
                <a:solidFill>
                  <a:schemeClr val="bg1"/>
                </a:solidFill>
              </a:ln>
            </c:spPr>
            <c:extLst>
              <c:ext xmlns:c16="http://schemas.microsoft.com/office/drawing/2014/chart" uri="{C3380CC4-5D6E-409C-BE32-E72D297353CC}">
                <c16:uniqueId val="{00000001-CC60-4FD2-B675-7EF7677C83D8}"/>
              </c:ext>
            </c:extLst>
          </c:dPt>
          <c:cat>
            <c:strRef>
              <c:f>Sheet1!$A$2</c:f>
              <c:strCache>
                <c:ptCount val="1"/>
                <c:pt idx="0">
                  <c:v>Category 1</c:v>
                </c:pt>
              </c:strCache>
            </c:strRef>
          </c:cat>
          <c:val>
            <c:numRef>
              <c:f>Sheet1!$C$2</c:f>
              <c:numCache>
                <c:formatCode>General</c:formatCode>
                <c:ptCount val="1"/>
                <c:pt idx="0">
                  <c:v>5</c:v>
                </c:pt>
              </c:numCache>
            </c:numRef>
          </c:val>
          <c:extLst>
            <c:ext xmlns:c16="http://schemas.microsoft.com/office/drawing/2014/chart" uri="{C3380CC4-5D6E-409C-BE32-E72D297353CC}">
              <c16:uniqueId val="{00000001-2574-6143-AA4F-95DE8C9776D8}"/>
            </c:ext>
          </c:extLst>
        </c:ser>
        <c:ser>
          <c:idx val="2"/>
          <c:order val="2"/>
          <c:tx>
            <c:strRef>
              <c:f>Sheet1!$D$1</c:f>
              <c:strCache>
                <c:ptCount val="1"/>
                <c:pt idx="0">
                  <c:v>Data 3</c:v>
                </c:pt>
              </c:strCache>
            </c:strRef>
          </c:tx>
          <c:spPr>
            <a:solidFill>
              <a:srgbClr val="018852"/>
            </a:solidFill>
            <a:ln>
              <a:solidFill>
                <a:schemeClr val="bg1"/>
              </a:solidFill>
            </a:ln>
          </c:spPr>
          <c:invertIfNegative val="0"/>
          <c:dPt>
            <c:idx val="0"/>
            <c:invertIfNegative val="0"/>
            <c:bubble3D val="0"/>
            <c:spPr>
              <a:solidFill>
                <a:srgbClr val="009053"/>
              </a:solidFill>
              <a:ln>
                <a:solidFill>
                  <a:schemeClr val="bg1"/>
                </a:solidFill>
              </a:ln>
            </c:spPr>
            <c:extLst>
              <c:ext xmlns:c16="http://schemas.microsoft.com/office/drawing/2014/chart" uri="{C3380CC4-5D6E-409C-BE32-E72D297353CC}">
                <c16:uniqueId val="{00000003-CC60-4FD2-B675-7EF7677C83D8}"/>
              </c:ext>
            </c:extLst>
          </c:dPt>
          <c:cat>
            <c:strRef>
              <c:f>Sheet1!$A$2</c:f>
              <c:strCache>
                <c:ptCount val="1"/>
                <c:pt idx="0">
                  <c:v>Category 1</c:v>
                </c:pt>
              </c:strCache>
            </c:strRef>
          </c:cat>
          <c:val>
            <c:numRef>
              <c:f>Sheet1!$D$2</c:f>
              <c:numCache>
                <c:formatCode>General</c:formatCode>
                <c:ptCount val="1"/>
                <c:pt idx="0">
                  <c:v>7</c:v>
                </c:pt>
              </c:numCache>
            </c:numRef>
          </c:val>
          <c:extLst>
            <c:ext xmlns:c16="http://schemas.microsoft.com/office/drawing/2014/chart" uri="{C3380CC4-5D6E-409C-BE32-E72D297353CC}">
              <c16:uniqueId val="{00000002-2574-6143-AA4F-95DE8C9776D8}"/>
            </c:ext>
          </c:extLst>
        </c:ser>
        <c:ser>
          <c:idx val="3"/>
          <c:order val="3"/>
          <c:tx>
            <c:strRef>
              <c:f>Sheet1!$E$1</c:f>
              <c:strCache>
                <c:ptCount val="1"/>
                <c:pt idx="0">
                  <c:v>Data 4</c:v>
                </c:pt>
              </c:strCache>
            </c:strRef>
          </c:tx>
          <c:spPr>
            <a:solidFill>
              <a:srgbClr val="F7941F"/>
            </a:solidFill>
            <a:ln>
              <a:solidFill>
                <a:schemeClr val="bg1"/>
              </a:solidFill>
            </a:ln>
          </c:spPr>
          <c:invertIfNegative val="0"/>
          <c:cat>
            <c:strRef>
              <c:f>Sheet1!$A$2</c:f>
              <c:strCache>
                <c:ptCount val="1"/>
                <c:pt idx="0">
                  <c:v>Category 1</c:v>
                </c:pt>
              </c:strCache>
            </c:strRef>
          </c:cat>
          <c:val>
            <c:numRef>
              <c:f>Sheet1!$E$2</c:f>
              <c:numCache>
                <c:formatCode>General</c:formatCode>
                <c:ptCount val="1"/>
                <c:pt idx="0">
                  <c:v>4</c:v>
                </c:pt>
              </c:numCache>
            </c:numRef>
          </c:val>
          <c:extLst>
            <c:ext xmlns:c16="http://schemas.microsoft.com/office/drawing/2014/chart" uri="{C3380CC4-5D6E-409C-BE32-E72D297353CC}">
              <c16:uniqueId val="{00000003-2574-6143-AA4F-95DE8C9776D8}"/>
            </c:ext>
          </c:extLst>
        </c:ser>
        <c:ser>
          <c:idx val="4"/>
          <c:order val="4"/>
          <c:tx>
            <c:strRef>
              <c:f>Sheet1!$F$1</c:f>
              <c:strCache>
                <c:ptCount val="1"/>
                <c:pt idx="0">
                  <c:v>Data 5</c:v>
                </c:pt>
              </c:strCache>
            </c:strRef>
          </c:tx>
          <c:spPr>
            <a:solidFill>
              <a:srgbClr val="058F96"/>
            </a:solidFill>
            <a:ln>
              <a:solidFill>
                <a:schemeClr val="bg1"/>
              </a:solidFill>
            </a:ln>
          </c:spPr>
          <c:invertIfNegative val="0"/>
          <c:cat>
            <c:strRef>
              <c:f>Sheet1!$A$2</c:f>
              <c:strCache>
                <c:ptCount val="1"/>
                <c:pt idx="0">
                  <c:v>Category 1</c:v>
                </c:pt>
              </c:strCache>
            </c:strRef>
          </c:cat>
          <c:val>
            <c:numRef>
              <c:f>Sheet1!$F$2</c:f>
              <c:numCache>
                <c:formatCode>General</c:formatCode>
                <c:ptCount val="1"/>
                <c:pt idx="0">
                  <c:v>6</c:v>
                </c:pt>
              </c:numCache>
            </c:numRef>
          </c:val>
          <c:extLst>
            <c:ext xmlns:c16="http://schemas.microsoft.com/office/drawing/2014/chart" uri="{C3380CC4-5D6E-409C-BE32-E72D297353CC}">
              <c16:uniqueId val="{00000004-2574-6143-AA4F-95DE8C9776D8}"/>
            </c:ext>
          </c:extLst>
        </c:ser>
        <c:ser>
          <c:idx val="5"/>
          <c:order val="5"/>
          <c:tx>
            <c:strRef>
              <c:f>Sheet1!$G$1</c:f>
              <c:strCache>
                <c:ptCount val="1"/>
                <c:pt idx="0">
                  <c:v>Data 6</c:v>
                </c:pt>
              </c:strCache>
            </c:strRef>
          </c:tx>
          <c:spPr>
            <a:solidFill>
              <a:srgbClr val="4D4369"/>
            </a:solidFill>
            <a:ln>
              <a:solidFill>
                <a:schemeClr val="bg1"/>
              </a:solidFill>
            </a:ln>
          </c:spPr>
          <c:invertIfNegative val="0"/>
          <c:cat>
            <c:strRef>
              <c:f>Sheet1!$A$2</c:f>
              <c:strCache>
                <c:ptCount val="1"/>
                <c:pt idx="0">
                  <c:v>Category 1</c:v>
                </c:pt>
              </c:strCache>
            </c:strRef>
          </c:cat>
          <c:val>
            <c:numRef>
              <c:f>Sheet1!$G$2</c:f>
              <c:numCache>
                <c:formatCode>General</c:formatCode>
                <c:ptCount val="1"/>
                <c:pt idx="0">
                  <c:v>9</c:v>
                </c:pt>
              </c:numCache>
            </c:numRef>
          </c:val>
          <c:extLst>
            <c:ext xmlns:c16="http://schemas.microsoft.com/office/drawing/2014/chart" uri="{C3380CC4-5D6E-409C-BE32-E72D297353CC}">
              <c16:uniqueId val="{00000005-2574-6143-AA4F-95DE8C9776D8}"/>
            </c:ext>
          </c:extLst>
        </c:ser>
        <c:ser>
          <c:idx val="6"/>
          <c:order val="6"/>
          <c:tx>
            <c:strRef>
              <c:f>Sheet1!$H$1</c:f>
              <c:strCache>
                <c:ptCount val="1"/>
                <c:pt idx="0">
                  <c:v>Data 7</c:v>
                </c:pt>
              </c:strCache>
            </c:strRef>
          </c:tx>
          <c:spPr>
            <a:solidFill>
              <a:srgbClr val="DC3942"/>
            </a:solidFill>
            <a:ln>
              <a:solidFill>
                <a:schemeClr val="bg1"/>
              </a:solidFill>
            </a:ln>
          </c:spPr>
          <c:invertIfNegative val="0"/>
          <c:cat>
            <c:strRef>
              <c:f>Sheet1!$A$2</c:f>
              <c:strCache>
                <c:ptCount val="1"/>
                <c:pt idx="0">
                  <c:v>Category 1</c:v>
                </c:pt>
              </c:strCache>
            </c:strRef>
          </c:cat>
          <c:val>
            <c:numRef>
              <c:f>Sheet1!$H$2</c:f>
              <c:numCache>
                <c:formatCode>General</c:formatCode>
                <c:ptCount val="1"/>
                <c:pt idx="0">
                  <c:v>7</c:v>
                </c:pt>
              </c:numCache>
            </c:numRef>
          </c:val>
          <c:extLst>
            <c:ext xmlns:c16="http://schemas.microsoft.com/office/drawing/2014/chart" uri="{C3380CC4-5D6E-409C-BE32-E72D297353CC}">
              <c16:uniqueId val="{00000006-2574-6143-AA4F-95DE8C9776D8}"/>
            </c:ext>
          </c:extLst>
        </c:ser>
        <c:dLbls>
          <c:showLegendKey val="0"/>
          <c:showVal val="0"/>
          <c:showCatName val="0"/>
          <c:showSerName val="0"/>
          <c:showPercent val="0"/>
          <c:showBubbleSize val="0"/>
        </c:dLbls>
        <c:gapWidth val="150"/>
        <c:axId val="146900984"/>
        <c:axId val="146904512"/>
      </c:barChart>
      <c:catAx>
        <c:axId val="146900984"/>
        <c:scaling>
          <c:orientation val="minMax"/>
        </c:scaling>
        <c:delete val="0"/>
        <c:axPos val="b"/>
        <c:numFmt formatCode="General" sourceLinked="1"/>
        <c:majorTickMark val="out"/>
        <c:minorTickMark val="none"/>
        <c:tickLblPos val="nextTo"/>
        <c:txPr>
          <a:bodyPr/>
          <a:lstStyle/>
          <a:p>
            <a:pPr>
              <a:defRPr sz="1000"/>
            </a:pPr>
            <a:endParaRPr lang="en-US"/>
          </a:p>
        </c:txPr>
        <c:crossAx val="146904512"/>
        <c:crosses val="autoZero"/>
        <c:auto val="1"/>
        <c:lblAlgn val="ctr"/>
        <c:lblOffset val="100"/>
        <c:noMultiLvlLbl val="0"/>
      </c:catAx>
      <c:valAx>
        <c:axId val="146904512"/>
        <c:scaling>
          <c:orientation val="minMax"/>
        </c:scaling>
        <c:delete val="0"/>
        <c:axPos val="l"/>
        <c:majorGridlines/>
        <c:numFmt formatCode="General" sourceLinked="1"/>
        <c:majorTickMark val="out"/>
        <c:minorTickMark val="none"/>
        <c:tickLblPos val="nextTo"/>
        <c:txPr>
          <a:bodyPr/>
          <a:lstStyle/>
          <a:p>
            <a:pPr>
              <a:defRPr sz="1000"/>
            </a:pPr>
            <a:endParaRPr lang="en-US"/>
          </a:p>
        </c:txPr>
        <c:crossAx val="146900984"/>
        <c:crosses val="autoZero"/>
        <c:crossBetween val="between"/>
      </c:valAx>
      <c:spPr>
        <a:noFill/>
        <a:ln w="25371">
          <a:noFill/>
        </a:ln>
      </c:spPr>
    </c:plotArea>
    <c:legend>
      <c:legendPos val="r"/>
      <c:overlay val="0"/>
      <c:txPr>
        <a:bodyPr/>
        <a:lstStyle/>
        <a:p>
          <a:pPr>
            <a:defRPr sz="1200"/>
          </a:pPr>
          <a:endParaRPr lang="en-US"/>
        </a:p>
      </c:txPr>
    </c:legend>
    <c:plotVisOnly val="1"/>
    <c:dispBlanksAs val="gap"/>
    <c:showDLblsOverMax val="0"/>
  </c:chart>
  <c:txPr>
    <a:bodyPr/>
    <a:lstStyle/>
    <a:p>
      <a:pPr>
        <a:defRPr sz="1598">
          <a:solidFill>
            <a:srgbClr val="484848"/>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spPr>
            <a:ln w="19050">
              <a:solidFill>
                <a:schemeClr val="bg1"/>
              </a:solidFill>
            </a:ln>
          </c:spPr>
          <c:dPt>
            <c:idx val="0"/>
            <c:bubble3D val="0"/>
            <c:spPr>
              <a:solidFill>
                <a:srgbClr val="4D4369"/>
              </a:solidFill>
              <a:ln w="19050">
                <a:solidFill>
                  <a:schemeClr val="bg1"/>
                </a:solidFill>
              </a:ln>
            </c:spPr>
            <c:extLst>
              <c:ext xmlns:c16="http://schemas.microsoft.com/office/drawing/2014/chart" uri="{C3380CC4-5D6E-409C-BE32-E72D297353CC}">
                <c16:uniqueId val="{00000001-FD7E-F24F-9688-38F54F5ED63F}"/>
              </c:ext>
            </c:extLst>
          </c:dPt>
          <c:dPt>
            <c:idx val="1"/>
            <c:bubble3D val="0"/>
            <c:spPr>
              <a:solidFill>
                <a:srgbClr val="F7941F"/>
              </a:solidFill>
              <a:ln w="19050">
                <a:solidFill>
                  <a:schemeClr val="bg1"/>
                </a:solidFill>
              </a:ln>
            </c:spPr>
            <c:extLst>
              <c:ext xmlns:c16="http://schemas.microsoft.com/office/drawing/2014/chart" uri="{C3380CC4-5D6E-409C-BE32-E72D297353CC}">
                <c16:uniqueId val="{00000003-FD7E-F24F-9688-38F54F5ED63F}"/>
              </c:ext>
            </c:extLst>
          </c:dPt>
          <c:dPt>
            <c:idx val="2"/>
            <c:bubble3D val="0"/>
            <c:spPr>
              <a:solidFill>
                <a:srgbClr val="058F96"/>
              </a:solidFill>
              <a:ln w="19050">
                <a:solidFill>
                  <a:schemeClr val="bg1"/>
                </a:solidFill>
              </a:ln>
            </c:spPr>
            <c:extLst>
              <c:ext xmlns:c16="http://schemas.microsoft.com/office/drawing/2014/chart" uri="{C3380CC4-5D6E-409C-BE32-E72D297353CC}">
                <c16:uniqueId val="{00000005-FD7E-F24F-9688-38F54F5ED63F}"/>
              </c:ext>
            </c:extLst>
          </c:dPt>
          <c:dPt>
            <c:idx val="3"/>
            <c:bubble3D val="0"/>
            <c:spPr>
              <a:solidFill>
                <a:srgbClr val="F6B413"/>
              </a:solidFill>
              <a:ln w="19050">
                <a:solidFill>
                  <a:schemeClr val="bg1"/>
                </a:solidFill>
              </a:ln>
            </c:spPr>
            <c:extLst>
              <c:ext xmlns:c16="http://schemas.microsoft.com/office/drawing/2014/chart" uri="{C3380CC4-5D6E-409C-BE32-E72D297353CC}">
                <c16:uniqueId val="{00000007-FD7E-F24F-9688-38F54F5ED63F}"/>
              </c:ext>
            </c:extLst>
          </c:dPt>
          <c:dPt>
            <c:idx val="4"/>
            <c:bubble3D val="0"/>
            <c:spPr>
              <a:solidFill>
                <a:srgbClr val="009053"/>
              </a:solidFill>
              <a:ln w="19050">
                <a:solidFill>
                  <a:schemeClr val="bg1"/>
                </a:solidFill>
              </a:ln>
            </c:spPr>
            <c:extLst>
              <c:ext xmlns:c16="http://schemas.microsoft.com/office/drawing/2014/chart" uri="{C3380CC4-5D6E-409C-BE32-E72D297353CC}">
                <c16:uniqueId val="{00000009-FD7E-F24F-9688-38F54F5ED63F}"/>
              </c:ext>
            </c:extLst>
          </c:dPt>
          <c:dPt>
            <c:idx val="5"/>
            <c:bubble3D val="0"/>
            <c:spPr>
              <a:solidFill>
                <a:srgbClr val="009CD8"/>
              </a:solidFill>
              <a:ln w="19050">
                <a:solidFill>
                  <a:schemeClr val="bg1"/>
                </a:solidFill>
              </a:ln>
            </c:spPr>
            <c:extLst>
              <c:ext xmlns:c16="http://schemas.microsoft.com/office/drawing/2014/chart" uri="{C3380CC4-5D6E-409C-BE32-E72D297353CC}">
                <c16:uniqueId val="{0000000B-FD7E-F24F-9688-38F54F5ED63F}"/>
              </c:ext>
            </c:extLst>
          </c:dPt>
          <c:dPt>
            <c:idx val="6"/>
            <c:bubble3D val="0"/>
            <c:spPr>
              <a:solidFill>
                <a:srgbClr val="DC3942"/>
              </a:solidFill>
              <a:ln w="19050">
                <a:solidFill>
                  <a:schemeClr val="bg1"/>
                </a:solidFill>
              </a:ln>
            </c:spPr>
            <c:extLst>
              <c:ext xmlns:c16="http://schemas.microsoft.com/office/drawing/2014/chart" uri="{C3380CC4-5D6E-409C-BE32-E72D297353CC}">
                <c16:uniqueId val="{0000000D-FD7E-F24F-9688-38F54F5ED63F}"/>
              </c:ext>
            </c:extLst>
          </c:dPt>
          <c:dPt>
            <c:idx val="7"/>
            <c:bubble3D val="0"/>
            <c:spPr>
              <a:solidFill>
                <a:srgbClr val="3A5A78"/>
              </a:solidFill>
              <a:ln w="19050">
                <a:solidFill>
                  <a:schemeClr val="bg1"/>
                </a:solidFill>
              </a:ln>
            </c:spPr>
            <c:extLst>
              <c:ext xmlns:c16="http://schemas.microsoft.com/office/drawing/2014/chart" uri="{C3380CC4-5D6E-409C-BE32-E72D297353CC}">
                <c16:uniqueId val="{0000000F-FD7E-F24F-9688-38F54F5ED63F}"/>
              </c:ext>
            </c:extLst>
          </c:dPt>
          <c:cat>
            <c:strRef>
              <c:f>Sheet1!$A$2:$A$8</c:f>
              <c:strCache>
                <c:ptCount val="7"/>
                <c:pt idx="0">
                  <c:v>Data 1</c:v>
                </c:pt>
                <c:pt idx="1">
                  <c:v>Data 2</c:v>
                </c:pt>
                <c:pt idx="2">
                  <c:v>Data 3</c:v>
                </c:pt>
                <c:pt idx="3">
                  <c:v>Data 4</c:v>
                </c:pt>
                <c:pt idx="4">
                  <c:v>Data 5</c:v>
                </c:pt>
                <c:pt idx="5">
                  <c:v>Data 6</c:v>
                </c:pt>
                <c:pt idx="6">
                  <c:v>Data 7</c:v>
                </c:pt>
              </c:strCache>
            </c:strRef>
          </c:cat>
          <c:val>
            <c:numRef>
              <c:f>Sheet1!$B$2:$B$8</c:f>
              <c:numCache>
                <c:formatCode>General</c:formatCode>
                <c:ptCount val="7"/>
                <c:pt idx="0">
                  <c:v>12</c:v>
                </c:pt>
                <c:pt idx="1">
                  <c:v>12</c:v>
                </c:pt>
                <c:pt idx="2">
                  <c:v>12</c:v>
                </c:pt>
                <c:pt idx="3">
                  <c:v>12</c:v>
                </c:pt>
                <c:pt idx="4">
                  <c:v>12</c:v>
                </c:pt>
                <c:pt idx="5">
                  <c:v>12</c:v>
                </c:pt>
                <c:pt idx="6">
                  <c:v>12</c:v>
                </c:pt>
              </c:numCache>
            </c:numRef>
          </c:val>
          <c:extLst>
            <c:ext xmlns:c16="http://schemas.microsoft.com/office/drawing/2014/chart" uri="{C3380CC4-5D6E-409C-BE32-E72D297353CC}">
              <c16:uniqueId val="{00000010-FD7E-F24F-9688-38F54F5ED63F}"/>
            </c:ext>
          </c:extLst>
        </c:ser>
        <c:ser>
          <c:idx val="1"/>
          <c:order val="1"/>
          <c:tx>
            <c:strRef>
              <c:f>Sheet1!$C$1</c:f>
              <c:strCache>
                <c:ptCount val="1"/>
                <c:pt idx="0">
                  <c:v>Column1</c:v>
                </c:pt>
              </c:strCache>
            </c:strRef>
          </c:tx>
          <c:cat>
            <c:strRef>
              <c:f>Sheet1!$A$2:$A$8</c:f>
              <c:strCache>
                <c:ptCount val="7"/>
                <c:pt idx="0">
                  <c:v>Data 1</c:v>
                </c:pt>
                <c:pt idx="1">
                  <c:v>Data 2</c:v>
                </c:pt>
                <c:pt idx="2">
                  <c:v>Data 3</c:v>
                </c:pt>
                <c:pt idx="3">
                  <c:v>Data 4</c:v>
                </c:pt>
                <c:pt idx="4">
                  <c:v>Data 5</c:v>
                </c:pt>
                <c:pt idx="5">
                  <c:v>Data 6</c:v>
                </c:pt>
                <c:pt idx="6">
                  <c:v>Data 7</c:v>
                </c:pt>
              </c:strCache>
            </c:strRef>
          </c:cat>
          <c:val>
            <c:numRef>
              <c:f>Sheet1!$C$2:$C$8</c:f>
              <c:numCache>
                <c:formatCode>General</c:formatCode>
                <c:ptCount val="7"/>
              </c:numCache>
            </c:numRef>
          </c:val>
          <c:extLst>
            <c:ext xmlns:c16="http://schemas.microsoft.com/office/drawing/2014/chart" uri="{C3380CC4-5D6E-409C-BE32-E72D297353CC}">
              <c16:uniqueId val="{00000011-FD7E-F24F-9688-38F54F5ED63F}"/>
            </c:ext>
          </c:extLst>
        </c:ser>
        <c:ser>
          <c:idx val="2"/>
          <c:order val="2"/>
          <c:tx>
            <c:strRef>
              <c:f>Sheet1!$D$1</c:f>
              <c:strCache>
                <c:ptCount val="1"/>
                <c:pt idx="0">
                  <c:v>Column2</c:v>
                </c:pt>
              </c:strCache>
            </c:strRef>
          </c:tx>
          <c:cat>
            <c:strRef>
              <c:f>Sheet1!$A$2:$A$8</c:f>
              <c:strCache>
                <c:ptCount val="7"/>
                <c:pt idx="0">
                  <c:v>Data 1</c:v>
                </c:pt>
                <c:pt idx="1">
                  <c:v>Data 2</c:v>
                </c:pt>
                <c:pt idx="2">
                  <c:v>Data 3</c:v>
                </c:pt>
                <c:pt idx="3">
                  <c:v>Data 4</c:v>
                </c:pt>
                <c:pt idx="4">
                  <c:v>Data 5</c:v>
                </c:pt>
                <c:pt idx="5">
                  <c:v>Data 6</c:v>
                </c:pt>
                <c:pt idx="6">
                  <c:v>Data 7</c:v>
                </c:pt>
              </c:strCache>
            </c:strRef>
          </c:cat>
          <c:val>
            <c:numRef>
              <c:f>Sheet1!$D$2:$D$8</c:f>
              <c:numCache>
                <c:formatCode>General</c:formatCode>
                <c:ptCount val="7"/>
              </c:numCache>
            </c:numRef>
          </c:val>
          <c:extLst>
            <c:ext xmlns:c16="http://schemas.microsoft.com/office/drawing/2014/chart" uri="{C3380CC4-5D6E-409C-BE32-E72D297353CC}">
              <c16:uniqueId val="{00000012-FD7E-F24F-9688-38F54F5ED63F}"/>
            </c:ext>
          </c:extLst>
        </c:ser>
        <c:dLbls>
          <c:showLegendKey val="0"/>
          <c:showVal val="0"/>
          <c:showCatName val="0"/>
          <c:showSerName val="0"/>
          <c:showPercent val="0"/>
          <c:showBubbleSize val="0"/>
          <c:showLeaderLines val="0"/>
        </c:dLbls>
        <c:firstSliceAng val="0"/>
      </c:pieChart>
    </c:plotArea>
    <c:legend>
      <c:legendPos val="r"/>
      <c:overlay val="0"/>
      <c:txPr>
        <a:bodyPr/>
        <a:lstStyle/>
        <a:p>
          <a:pPr>
            <a:defRPr sz="1200"/>
          </a:pPr>
          <a:endParaRPr lang="en-US"/>
        </a:p>
      </c:txPr>
    </c:legend>
    <c:plotVisOnly val="1"/>
    <c:dispBlanksAs val="zero"/>
    <c:showDLblsOverMax val="0"/>
  </c:chart>
  <c:txPr>
    <a:bodyPr/>
    <a:lstStyle/>
    <a:p>
      <a:pPr>
        <a:defRPr sz="1800"/>
      </a:pPr>
      <a:endParaRPr lang="en-US"/>
    </a:p>
  </c:txPr>
  <c:externalData r:id="rId1">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33C4A1-7B41-46DF-B22E-48CEB9BC46D9}" type="doc">
      <dgm:prSet loTypeId="urn:microsoft.com/office/officeart/2018/2/layout/IconVerticalSolidList" loCatId="icon" qsTypeId="urn:microsoft.com/office/officeart/2005/8/quickstyle/simple4" qsCatId="simple" csTypeId="urn:microsoft.com/office/officeart/2005/8/colors/accent2_2" csCatId="accent2" phldr="1"/>
      <dgm:spPr/>
      <dgm:t>
        <a:bodyPr/>
        <a:lstStyle/>
        <a:p>
          <a:endParaRPr lang="en-US"/>
        </a:p>
      </dgm:t>
    </dgm:pt>
    <dgm:pt modelId="{5400E42D-5314-4E8C-AF26-E4BA0AE09D08}">
      <dgm:prSet/>
      <dgm:spPr/>
      <dgm:t>
        <a:bodyPr/>
        <a:lstStyle/>
        <a:p>
          <a:pPr>
            <a:lnSpc>
              <a:spcPct val="100000"/>
            </a:lnSpc>
          </a:pPr>
          <a:r>
            <a:rPr lang="en-US"/>
            <a:t>Limited understanding of customer demand</a:t>
          </a:r>
        </a:p>
        <a:p>
          <a:pPr>
            <a:lnSpc>
              <a:spcPct val="100000"/>
            </a:lnSpc>
          </a:pPr>
          <a:r>
            <a:rPr lang="en-US"/>
            <a:t>Regional demand </a:t>
          </a:r>
        </a:p>
        <a:p>
          <a:pPr>
            <a:lnSpc>
              <a:spcPct val="100000"/>
            </a:lnSpc>
          </a:pPr>
          <a:r>
            <a:rPr lang="en-US"/>
            <a:t>Accident patterns </a:t>
          </a:r>
        </a:p>
        <a:p>
          <a:pPr>
            <a:lnSpc>
              <a:spcPct val="100000"/>
            </a:lnSpc>
          </a:pPr>
          <a:r>
            <a:rPr lang="en-US"/>
            <a:t>Cost of accidents</a:t>
          </a:r>
        </a:p>
      </dgm:t>
    </dgm:pt>
    <dgm:pt modelId="{A4B45107-AE07-459A-A041-83C14E0F5B76}" type="parTrans" cxnId="{7AC9406B-E455-4FA0-BA5A-9CA461D23CB8}">
      <dgm:prSet/>
      <dgm:spPr/>
      <dgm:t>
        <a:bodyPr/>
        <a:lstStyle/>
        <a:p>
          <a:endParaRPr lang="en-US"/>
        </a:p>
      </dgm:t>
    </dgm:pt>
    <dgm:pt modelId="{75945465-7F93-41AC-9C62-C40764650785}" type="sibTrans" cxnId="{7AC9406B-E455-4FA0-BA5A-9CA461D23CB8}">
      <dgm:prSet/>
      <dgm:spPr/>
      <dgm:t>
        <a:bodyPr/>
        <a:lstStyle/>
        <a:p>
          <a:endParaRPr lang="en-US"/>
        </a:p>
      </dgm:t>
    </dgm:pt>
    <dgm:pt modelId="{E326D717-9867-4F1A-9B77-B2B95F28CE3A}">
      <dgm:prSet custT="1"/>
      <dgm:spPr/>
      <dgm:t>
        <a:bodyPr/>
        <a:lstStyle/>
        <a:p>
          <a:pPr>
            <a:lnSpc>
              <a:spcPct val="100000"/>
            </a:lnSpc>
          </a:pPr>
          <a:r>
            <a:rPr lang="en-US" sz="1800"/>
            <a:t>Improve safety and efficiency by analyzing taxi demand locations and accident hotspots</a:t>
          </a:r>
        </a:p>
      </dgm:t>
    </dgm:pt>
    <dgm:pt modelId="{2860F51D-27FD-452A-A02C-F421568EAC77}" type="parTrans" cxnId="{5706EDE0-A64D-447B-B641-8E8F1609163C}">
      <dgm:prSet/>
      <dgm:spPr/>
      <dgm:t>
        <a:bodyPr/>
        <a:lstStyle/>
        <a:p>
          <a:endParaRPr lang="en-US"/>
        </a:p>
      </dgm:t>
    </dgm:pt>
    <dgm:pt modelId="{649E4702-E68D-4407-9F45-07FC20479F9D}" type="sibTrans" cxnId="{5706EDE0-A64D-447B-B641-8E8F1609163C}">
      <dgm:prSet/>
      <dgm:spPr/>
      <dgm:t>
        <a:bodyPr/>
        <a:lstStyle/>
        <a:p>
          <a:endParaRPr lang="en-US"/>
        </a:p>
      </dgm:t>
    </dgm:pt>
    <dgm:pt modelId="{A6C657A1-07BB-4522-B21D-3C5A39678A95}" type="pres">
      <dgm:prSet presAssocID="{5733C4A1-7B41-46DF-B22E-48CEB9BC46D9}" presName="root" presStyleCnt="0">
        <dgm:presLayoutVars>
          <dgm:dir/>
          <dgm:resizeHandles val="exact"/>
        </dgm:presLayoutVars>
      </dgm:prSet>
      <dgm:spPr/>
    </dgm:pt>
    <dgm:pt modelId="{175E0844-0F90-4670-884B-CAB3FE4FF9CB}" type="pres">
      <dgm:prSet presAssocID="{5400E42D-5314-4E8C-AF26-E4BA0AE09D08}" presName="compNode" presStyleCnt="0"/>
      <dgm:spPr/>
    </dgm:pt>
    <dgm:pt modelId="{8A68297D-8993-4546-B808-A14F26BDCAD4}" type="pres">
      <dgm:prSet presAssocID="{5400E42D-5314-4E8C-AF26-E4BA0AE09D08}" presName="bgRect" presStyleLbl="bgShp" presStyleIdx="0" presStyleCnt="2" custLinFactNeighborY="-45238"/>
      <dgm:spPr/>
    </dgm:pt>
    <dgm:pt modelId="{4D0A6E6B-C6C8-4181-8803-4A77ED81C94D}" type="pres">
      <dgm:prSet presAssocID="{5400E42D-5314-4E8C-AF26-E4BA0AE09D08}" presName="iconRect" presStyleLbl="node1" presStyleIdx="0" presStyleCnt="2" custLinFactNeighborY="-9833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46E0BBAF-953A-4EDE-90BE-E515EC77399B}" type="pres">
      <dgm:prSet presAssocID="{5400E42D-5314-4E8C-AF26-E4BA0AE09D08}" presName="spaceRect" presStyleCnt="0"/>
      <dgm:spPr/>
    </dgm:pt>
    <dgm:pt modelId="{7C10C74D-6996-48D4-91B2-FA7D922D9579}" type="pres">
      <dgm:prSet presAssocID="{5400E42D-5314-4E8C-AF26-E4BA0AE09D08}" presName="parTx" presStyleLbl="revTx" presStyleIdx="0" presStyleCnt="2" custLinFactNeighborY="-45543">
        <dgm:presLayoutVars>
          <dgm:chMax val="0"/>
          <dgm:chPref val="0"/>
        </dgm:presLayoutVars>
      </dgm:prSet>
      <dgm:spPr/>
    </dgm:pt>
    <dgm:pt modelId="{B42B9238-60B2-4D9B-9060-14900B52510E}" type="pres">
      <dgm:prSet presAssocID="{75945465-7F93-41AC-9C62-C40764650785}" presName="sibTrans" presStyleCnt="0"/>
      <dgm:spPr/>
    </dgm:pt>
    <dgm:pt modelId="{8825A998-1320-414B-B90D-113C56C85C8C}" type="pres">
      <dgm:prSet presAssocID="{E326D717-9867-4F1A-9B77-B2B95F28CE3A}" presName="compNode" presStyleCnt="0"/>
      <dgm:spPr/>
    </dgm:pt>
    <dgm:pt modelId="{4078B255-9026-4D3D-AA6A-8CF5E2D6663C}" type="pres">
      <dgm:prSet presAssocID="{E326D717-9867-4F1A-9B77-B2B95F28CE3A}" presName="bgRect" presStyleLbl="bgShp" presStyleIdx="1" presStyleCnt="2" custLinFactNeighborY="-45238"/>
      <dgm:spPr/>
    </dgm:pt>
    <dgm:pt modelId="{E5CD676E-87C5-46DA-95AD-2CA1DE0C4D18}" type="pres">
      <dgm:prSet presAssocID="{E326D717-9867-4F1A-9B77-B2B95F28CE3A}" presName="iconRect" presStyleLbl="node1" presStyleIdx="1" presStyleCnt="2" custLinFactNeighborY="-859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r"/>
        </a:ext>
      </dgm:extLst>
    </dgm:pt>
    <dgm:pt modelId="{1A934DF0-8808-470A-A89F-2BE342D36951}" type="pres">
      <dgm:prSet presAssocID="{E326D717-9867-4F1A-9B77-B2B95F28CE3A}" presName="spaceRect" presStyleCnt="0"/>
      <dgm:spPr/>
    </dgm:pt>
    <dgm:pt modelId="{31F4600E-0C55-4E13-9BFB-FD6B4BB0065C}" type="pres">
      <dgm:prSet presAssocID="{E326D717-9867-4F1A-9B77-B2B95F28CE3A}" presName="parTx" presStyleLbl="revTx" presStyleIdx="1" presStyleCnt="2" custLinFactNeighborY="-45127">
        <dgm:presLayoutVars>
          <dgm:chMax val="0"/>
          <dgm:chPref val="0"/>
        </dgm:presLayoutVars>
      </dgm:prSet>
      <dgm:spPr/>
    </dgm:pt>
  </dgm:ptLst>
  <dgm:cxnLst>
    <dgm:cxn modelId="{144B3B3D-5422-4121-96B7-29F6E743956F}" type="presOf" srcId="{5733C4A1-7B41-46DF-B22E-48CEB9BC46D9}" destId="{A6C657A1-07BB-4522-B21D-3C5A39678A95}" srcOrd="0" destOrd="0" presId="urn:microsoft.com/office/officeart/2018/2/layout/IconVerticalSolidList"/>
    <dgm:cxn modelId="{F70D7B42-651A-4385-AD76-7D2C4CE6E3AC}" type="presOf" srcId="{E326D717-9867-4F1A-9B77-B2B95F28CE3A}" destId="{31F4600E-0C55-4E13-9BFB-FD6B4BB0065C}" srcOrd="0" destOrd="0" presId="urn:microsoft.com/office/officeart/2018/2/layout/IconVerticalSolidList"/>
    <dgm:cxn modelId="{7AC9406B-E455-4FA0-BA5A-9CA461D23CB8}" srcId="{5733C4A1-7B41-46DF-B22E-48CEB9BC46D9}" destId="{5400E42D-5314-4E8C-AF26-E4BA0AE09D08}" srcOrd="0" destOrd="0" parTransId="{A4B45107-AE07-459A-A041-83C14E0F5B76}" sibTransId="{75945465-7F93-41AC-9C62-C40764650785}"/>
    <dgm:cxn modelId="{5706EDE0-A64D-447B-B641-8E8F1609163C}" srcId="{5733C4A1-7B41-46DF-B22E-48CEB9BC46D9}" destId="{E326D717-9867-4F1A-9B77-B2B95F28CE3A}" srcOrd="1" destOrd="0" parTransId="{2860F51D-27FD-452A-A02C-F421568EAC77}" sibTransId="{649E4702-E68D-4407-9F45-07FC20479F9D}"/>
    <dgm:cxn modelId="{11DAD7F4-F50B-4084-A8B1-8A3B26C8E8BC}" type="presOf" srcId="{5400E42D-5314-4E8C-AF26-E4BA0AE09D08}" destId="{7C10C74D-6996-48D4-91B2-FA7D922D9579}" srcOrd="0" destOrd="0" presId="urn:microsoft.com/office/officeart/2018/2/layout/IconVerticalSolidList"/>
    <dgm:cxn modelId="{0B3E7C36-146B-42D3-9E30-43F6FF47E897}" type="presParOf" srcId="{A6C657A1-07BB-4522-B21D-3C5A39678A95}" destId="{175E0844-0F90-4670-884B-CAB3FE4FF9CB}" srcOrd="0" destOrd="0" presId="urn:microsoft.com/office/officeart/2018/2/layout/IconVerticalSolidList"/>
    <dgm:cxn modelId="{0B3C0B32-E601-40D0-90E8-530FE905A279}" type="presParOf" srcId="{175E0844-0F90-4670-884B-CAB3FE4FF9CB}" destId="{8A68297D-8993-4546-B808-A14F26BDCAD4}" srcOrd="0" destOrd="0" presId="urn:microsoft.com/office/officeart/2018/2/layout/IconVerticalSolidList"/>
    <dgm:cxn modelId="{6D4C6446-E83C-455C-A396-177146C3F635}" type="presParOf" srcId="{175E0844-0F90-4670-884B-CAB3FE4FF9CB}" destId="{4D0A6E6B-C6C8-4181-8803-4A77ED81C94D}" srcOrd="1" destOrd="0" presId="urn:microsoft.com/office/officeart/2018/2/layout/IconVerticalSolidList"/>
    <dgm:cxn modelId="{114E9DFC-453F-4366-9AB2-07E44DB877F1}" type="presParOf" srcId="{175E0844-0F90-4670-884B-CAB3FE4FF9CB}" destId="{46E0BBAF-953A-4EDE-90BE-E515EC77399B}" srcOrd="2" destOrd="0" presId="urn:microsoft.com/office/officeart/2018/2/layout/IconVerticalSolidList"/>
    <dgm:cxn modelId="{CE83534C-496F-40A7-A411-DFF2D3A655FA}" type="presParOf" srcId="{175E0844-0F90-4670-884B-CAB3FE4FF9CB}" destId="{7C10C74D-6996-48D4-91B2-FA7D922D9579}" srcOrd="3" destOrd="0" presId="urn:microsoft.com/office/officeart/2018/2/layout/IconVerticalSolidList"/>
    <dgm:cxn modelId="{B88A0DB6-7361-4899-ABDD-3883B0EDD7E1}" type="presParOf" srcId="{A6C657A1-07BB-4522-B21D-3C5A39678A95}" destId="{B42B9238-60B2-4D9B-9060-14900B52510E}" srcOrd="1" destOrd="0" presId="urn:microsoft.com/office/officeart/2018/2/layout/IconVerticalSolidList"/>
    <dgm:cxn modelId="{68AE0928-90EB-4FF9-A55E-00EDE51704F3}" type="presParOf" srcId="{A6C657A1-07BB-4522-B21D-3C5A39678A95}" destId="{8825A998-1320-414B-B90D-113C56C85C8C}" srcOrd="2" destOrd="0" presId="urn:microsoft.com/office/officeart/2018/2/layout/IconVerticalSolidList"/>
    <dgm:cxn modelId="{1CE84060-1D69-4448-A7F7-F13F3ED40E97}" type="presParOf" srcId="{8825A998-1320-414B-B90D-113C56C85C8C}" destId="{4078B255-9026-4D3D-AA6A-8CF5E2D6663C}" srcOrd="0" destOrd="0" presId="urn:microsoft.com/office/officeart/2018/2/layout/IconVerticalSolidList"/>
    <dgm:cxn modelId="{3AFB8350-9E06-4BAD-BC01-B1C09ECC742C}" type="presParOf" srcId="{8825A998-1320-414B-B90D-113C56C85C8C}" destId="{E5CD676E-87C5-46DA-95AD-2CA1DE0C4D18}" srcOrd="1" destOrd="0" presId="urn:microsoft.com/office/officeart/2018/2/layout/IconVerticalSolidList"/>
    <dgm:cxn modelId="{462358F0-CBC8-47D7-B669-16220AC80724}" type="presParOf" srcId="{8825A998-1320-414B-B90D-113C56C85C8C}" destId="{1A934DF0-8808-470A-A89F-2BE342D36951}" srcOrd="2" destOrd="0" presId="urn:microsoft.com/office/officeart/2018/2/layout/IconVerticalSolidList"/>
    <dgm:cxn modelId="{9CF074E1-F419-496B-A1C9-6CB74F3264A3}" type="presParOf" srcId="{8825A998-1320-414B-B90D-113C56C85C8C}" destId="{31F4600E-0C55-4E13-9BFB-FD6B4BB0065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6BB10-3223-44A5-924E-45B9CD52004B}"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EB803486-E428-4C5C-835B-6C3D19882E0D}">
      <dgm:prSet/>
      <dgm:spPr/>
      <dgm:t>
        <a:bodyPr/>
        <a:lstStyle/>
        <a:p>
          <a:pPr>
            <a:lnSpc>
              <a:spcPct val="100000"/>
            </a:lnSpc>
          </a:pPr>
          <a:r>
            <a:rPr lang="en-US"/>
            <a:t>The volume of the HVFHV data caused the kernel to crash when doing transformations</a:t>
          </a:r>
        </a:p>
      </dgm:t>
    </dgm:pt>
    <dgm:pt modelId="{FA9DF8A3-295D-4A34-9F81-FFE1DFB66F1A}" type="parTrans" cxnId="{A6EEA2BC-A196-4F6B-93C4-F31BD4194491}">
      <dgm:prSet/>
      <dgm:spPr/>
      <dgm:t>
        <a:bodyPr/>
        <a:lstStyle/>
        <a:p>
          <a:endParaRPr lang="en-US"/>
        </a:p>
      </dgm:t>
    </dgm:pt>
    <dgm:pt modelId="{3B3FFF57-5D2E-432D-84CD-CDDAA00B257A}" type="sibTrans" cxnId="{A6EEA2BC-A196-4F6B-93C4-F31BD4194491}">
      <dgm:prSet/>
      <dgm:spPr/>
      <dgm:t>
        <a:bodyPr/>
        <a:lstStyle/>
        <a:p>
          <a:endParaRPr lang="en-US"/>
        </a:p>
      </dgm:t>
    </dgm:pt>
    <dgm:pt modelId="{F98CED53-2DC6-410A-9202-2CE26FE80645}">
      <dgm:prSet/>
      <dgm:spPr/>
      <dgm:t>
        <a:bodyPr/>
        <a:lstStyle/>
        <a:p>
          <a:pPr>
            <a:lnSpc>
              <a:spcPct val="100000"/>
            </a:lnSpc>
          </a:pPr>
          <a:r>
            <a:rPr lang="en-US"/>
            <a:t>Long wait times for data transformations</a:t>
          </a:r>
        </a:p>
      </dgm:t>
    </dgm:pt>
    <dgm:pt modelId="{A3245E09-3859-45D6-AE23-33AA4685EA79}" type="parTrans" cxnId="{46EABB19-BE0C-487B-9BD2-90F3B8B51876}">
      <dgm:prSet/>
      <dgm:spPr/>
      <dgm:t>
        <a:bodyPr/>
        <a:lstStyle/>
        <a:p>
          <a:endParaRPr lang="en-US"/>
        </a:p>
      </dgm:t>
    </dgm:pt>
    <dgm:pt modelId="{F74F2C7C-8257-4A76-97B8-9F430BF8DF75}" type="sibTrans" cxnId="{46EABB19-BE0C-487B-9BD2-90F3B8B51876}">
      <dgm:prSet/>
      <dgm:spPr/>
      <dgm:t>
        <a:bodyPr/>
        <a:lstStyle/>
        <a:p>
          <a:endParaRPr lang="en-US"/>
        </a:p>
      </dgm:t>
    </dgm:pt>
    <dgm:pt modelId="{8A664D1D-DABC-45DA-9DE2-4DFC506850BE}">
      <dgm:prSet/>
      <dgm:spPr/>
      <dgm:t>
        <a:bodyPr/>
        <a:lstStyle/>
        <a:p>
          <a:pPr>
            <a:lnSpc>
              <a:spcPct val="100000"/>
            </a:lnSpc>
          </a:pPr>
          <a:r>
            <a:rPr lang="en-US"/>
            <a:t>Data isn’t always accurate</a:t>
          </a:r>
        </a:p>
      </dgm:t>
    </dgm:pt>
    <dgm:pt modelId="{1D139842-2C53-4CDD-B23D-85952F89C11A}" type="parTrans" cxnId="{7C0354A7-A803-4C16-87C5-C619397C7FCC}">
      <dgm:prSet/>
      <dgm:spPr/>
      <dgm:t>
        <a:bodyPr/>
        <a:lstStyle/>
        <a:p>
          <a:endParaRPr lang="en-US"/>
        </a:p>
      </dgm:t>
    </dgm:pt>
    <dgm:pt modelId="{9E802D41-D5B2-4545-B060-D501BE269E23}" type="sibTrans" cxnId="{7C0354A7-A803-4C16-87C5-C619397C7FCC}">
      <dgm:prSet/>
      <dgm:spPr/>
      <dgm:t>
        <a:bodyPr/>
        <a:lstStyle/>
        <a:p>
          <a:endParaRPr lang="en-US"/>
        </a:p>
      </dgm:t>
    </dgm:pt>
    <dgm:pt modelId="{B6647D39-8C0A-429B-BC69-A3E6AC355EFD}">
      <dgm:prSet/>
      <dgm:spPr/>
      <dgm:t>
        <a:bodyPr/>
        <a:lstStyle/>
        <a:p>
          <a:pPr>
            <a:lnSpc>
              <a:spcPct val="100000"/>
            </a:lnSpc>
          </a:pPr>
          <a:r>
            <a:rPr lang="en-US"/>
            <a:t>Accident data doesn’t include all collision instances</a:t>
          </a:r>
        </a:p>
      </dgm:t>
    </dgm:pt>
    <dgm:pt modelId="{D4FA5A69-6487-4D16-A4D0-8A40F5015E44}" type="parTrans" cxnId="{C6C64C63-403E-4C15-905F-47CAEBD3FFEF}">
      <dgm:prSet/>
      <dgm:spPr/>
      <dgm:t>
        <a:bodyPr/>
        <a:lstStyle/>
        <a:p>
          <a:endParaRPr lang="en-US"/>
        </a:p>
      </dgm:t>
    </dgm:pt>
    <dgm:pt modelId="{8E68D957-F117-4FCC-B320-19A5A66DC076}" type="sibTrans" cxnId="{C6C64C63-403E-4C15-905F-47CAEBD3FFEF}">
      <dgm:prSet/>
      <dgm:spPr/>
      <dgm:t>
        <a:bodyPr/>
        <a:lstStyle/>
        <a:p>
          <a:endParaRPr lang="en-US"/>
        </a:p>
      </dgm:t>
    </dgm:pt>
    <dgm:pt modelId="{FD72D653-5DF4-4F7B-92DA-3888FD17C30C}">
      <dgm:prSet/>
      <dgm:spPr/>
      <dgm:t>
        <a:bodyPr/>
        <a:lstStyle/>
        <a:p>
          <a:pPr>
            <a:lnSpc>
              <a:spcPct val="100000"/>
            </a:lnSpc>
          </a:pPr>
          <a:r>
            <a:rPr lang="en-US"/>
            <a:t>Tableau implementation for data visualizations </a:t>
          </a:r>
        </a:p>
      </dgm:t>
    </dgm:pt>
    <dgm:pt modelId="{CE37B6E2-2D7F-4E8F-B258-BB34C173EEDD}" type="parTrans" cxnId="{A039D235-BD90-47B1-97D6-6EC87BBE04D3}">
      <dgm:prSet/>
      <dgm:spPr/>
      <dgm:t>
        <a:bodyPr/>
        <a:lstStyle/>
        <a:p>
          <a:endParaRPr lang="en-US"/>
        </a:p>
      </dgm:t>
    </dgm:pt>
    <dgm:pt modelId="{17897789-B733-4584-AC65-EAB9656DB021}" type="sibTrans" cxnId="{A039D235-BD90-47B1-97D6-6EC87BBE04D3}">
      <dgm:prSet/>
      <dgm:spPr/>
      <dgm:t>
        <a:bodyPr/>
        <a:lstStyle/>
        <a:p>
          <a:endParaRPr lang="en-US"/>
        </a:p>
      </dgm:t>
    </dgm:pt>
    <dgm:pt modelId="{4EC070C9-2DF2-4C48-83C6-6170FF5471F9}" type="pres">
      <dgm:prSet presAssocID="{3D26BB10-3223-44A5-924E-45B9CD52004B}" presName="root" presStyleCnt="0">
        <dgm:presLayoutVars>
          <dgm:dir/>
          <dgm:resizeHandles val="exact"/>
        </dgm:presLayoutVars>
      </dgm:prSet>
      <dgm:spPr/>
    </dgm:pt>
    <dgm:pt modelId="{2556B5A0-C9D9-400D-A19B-04159BDEC63E}" type="pres">
      <dgm:prSet presAssocID="{EB803486-E428-4C5C-835B-6C3D19882E0D}" presName="compNode" presStyleCnt="0"/>
      <dgm:spPr/>
    </dgm:pt>
    <dgm:pt modelId="{43889083-309A-4484-9E4E-EBC658ADCA51}" type="pres">
      <dgm:prSet presAssocID="{EB803486-E428-4C5C-835B-6C3D19882E0D}" presName="bgRect" presStyleLbl="bgShp" presStyleIdx="0" presStyleCnt="5"/>
      <dgm:spPr/>
    </dgm:pt>
    <dgm:pt modelId="{8897E288-4413-4980-BE78-93C06C67EAE9}" type="pres">
      <dgm:prSet presAssocID="{EB803486-E428-4C5C-835B-6C3D19882E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950F5429-D1CB-4748-8E55-399715563B8E}" type="pres">
      <dgm:prSet presAssocID="{EB803486-E428-4C5C-835B-6C3D19882E0D}" presName="spaceRect" presStyleCnt="0"/>
      <dgm:spPr/>
    </dgm:pt>
    <dgm:pt modelId="{0C49A759-D7E5-496C-89EE-8B7A12EB75F7}" type="pres">
      <dgm:prSet presAssocID="{EB803486-E428-4C5C-835B-6C3D19882E0D}" presName="parTx" presStyleLbl="revTx" presStyleIdx="0" presStyleCnt="5">
        <dgm:presLayoutVars>
          <dgm:chMax val="0"/>
          <dgm:chPref val="0"/>
        </dgm:presLayoutVars>
      </dgm:prSet>
      <dgm:spPr/>
    </dgm:pt>
    <dgm:pt modelId="{02173E82-5381-4783-954C-3D1CF0010207}" type="pres">
      <dgm:prSet presAssocID="{3B3FFF57-5D2E-432D-84CD-CDDAA00B257A}" presName="sibTrans" presStyleCnt="0"/>
      <dgm:spPr/>
    </dgm:pt>
    <dgm:pt modelId="{01FF7499-CE8D-470E-8A04-1BE2E784156C}" type="pres">
      <dgm:prSet presAssocID="{F98CED53-2DC6-410A-9202-2CE26FE80645}" presName="compNode" presStyleCnt="0"/>
      <dgm:spPr/>
    </dgm:pt>
    <dgm:pt modelId="{05BD7032-D70A-4F7A-8FB5-8A079C0A6050}" type="pres">
      <dgm:prSet presAssocID="{F98CED53-2DC6-410A-9202-2CE26FE80645}" presName="bgRect" presStyleLbl="bgShp" presStyleIdx="1" presStyleCnt="5"/>
      <dgm:spPr/>
    </dgm:pt>
    <dgm:pt modelId="{0BE627A8-1700-45B0-B039-0B80038E01C4}" type="pres">
      <dgm:prSet presAssocID="{F98CED53-2DC6-410A-9202-2CE26FE8064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C99CC2DF-62CB-4D01-953A-960DE6A03DFB}" type="pres">
      <dgm:prSet presAssocID="{F98CED53-2DC6-410A-9202-2CE26FE80645}" presName="spaceRect" presStyleCnt="0"/>
      <dgm:spPr/>
    </dgm:pt>
    <dgm:pt modelId="{289180FF-DA7C-420D-B3FD-1ABE7D8B4964}" type="pres">
      <dgm:prSet presAssocID="{F98CED53-2DC6-410A-9202-2CE26FE80645}" presName="parTx" presStyleLbl="revTx" presStyleIdx="1" presStyleCnt="5">
        <dgm:presLayoutVars>
          <dgm:chMax val="0"/>
          <dgm:chPref val="0"/>
        </dgm:presLayoutVars>
      </dgm:prSet>
      <dgm:spPr/>
    </dgm:pt>
    <dgm:pt modelId="{32B06684-5D54-4413-AD01-BEFCD21F7086}" type="pres">
      <dgm:prSet presAssocID="{F74F2C7C-8257-4A76-97B8-9F430BF8DF75}" presName="sibTrans" presStyleCnt="0"/>
      <dgm:spPr/>
    </dgm:pt>
    <dgm:pt modelId="{62F5BE92-044B-4DE2-99C4-92869B827D26}" type="pres">
      <dgm:prSet presAssocID="{8A664D1D-DABC-45DA-9DE2-4DFC506850BE}" presName="compNode" presStyleCnt="0"/>
      <dgm:spPr/>
    </dgm:pt>
    <dgm:pt modelId="{D910583B-2B46-4995-8E1D-0CDA34375943}" type="pres">
      <dgm:prSet presAssocID="{8A664D1D-DABC-45DA-9DE2-4DFC506850BE}" presName="bgRect" presStyleLbl="bgShp" presStyleIdx="2" presStyleCnt="5"/>
      <dgm:spPr/>
    </dgm:pt>
    <dgm:pt modelId="{844796BB-0730-4AC3-84F6-46CE4A8D1EB2}" type="pres">
      <dgm:prSet presAssocID="{8A664D1D-DABC-45DA-9DE2-4DFC506850B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atabase with solid fill"/>
        </a:ext>
      </dgm:extLst>
    </dgm:pt>
    <dgm:pt modelId="{5FA1E0D5-12C6-4D47-9C3C-05226A0E0400}" type="pres">
      <dgm:prSet presAssocID="{8A664D1D-DABC-45DA-9DE2-4DFC506850BE}" presName="spaceRect" presStyleCnt="0"/>
      <dgm:spPr/>
    </dgm:pt>
    <dgm:pt modelId="{F59CE302-DBF3-431D-A73F-0C6AFBC8583E}" type="pres">
      <dgm:prSet presAssocID="{8A664D1D-DABC-45DA-9DE2-4DFC506850BE}" presName="parTx" presStyleLbl="revTx" presStyleIdx="2" presStyleCnt="5">
        <dgm:presLayoutVars>
          <dgm:chMax val="0"/>
          <dgm:chPref val="0"/>
        </dgm:presLayoutVars>
      </dgm:prSet>
      <dgm:spPr/>
    </dgm:pt>
    <dgm:pt modelId="{F0E35F74-25C0-432D-AC56-BC036F5E06B9}" type="pres">
      <dgm:prSet presAssocID="{9E802D41-D5B2-4545-B060-D501BE269E23}" presName="sibTrans" presStyleCnt="0"/>
      <dgm:spPr/>
    </dgm:pt>
    <dgm:pt modelId="{8395CC44-E3DB-443D-97BC-04BFD77B3D29}" type="pres">
      <dgm:prSet presAssocID="{B6647D39-8C0A-429B-BC69-A3E6AC355EFD}" presName="compNode" presStyleCnt="0"/>
      <dgm:spPr/>
    </dgm:pt>
    <dgm:pt modelId="{79B22360-3793-4243-A107-0BE60D785830}" type="pres">
      <dgm:prSet presAssocID="{B6647D39-8C0A-429B-BC69-A3E6AC355EFD}" presName="bgRect" presStyleLbl="bgShp" presStyleIdx="3" presStyleCnt="5"/>
      <dgm:spPr/>
    </dgm:pt>
    <dgm:pt modelId="{A3944A7D-2C0B-4B52-8E25-7B647A20A8B9}" type="pres">
      <dgm:prSet presAssocID="{B6647D39-8C0A-429B-BC69-A3E6AC355EF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r"/>
        </a:ext>
      </dgm:extLst>
    </dgm:pt>
    <dgm:pt modelId="{EE08BC89-2E2D-4BFD-91FD-2A7C6AFCCFF6}" type="pres">
      <dgm:prSet presAssocID="{B6647D39-8C0A-429B-BC69-A3E6AC355EFD}" presName="spaceRect" presStyleCnt="0"/>
      <dgm:spPr/>
    </dgm:pt>
    <dgm:pt modelId="{223BDD07-D902-42A9-A5AA-EE754AB74EAE}" type="pres">
      <dgm:prSet presAssocID="{B6647D39-8C0A-429B-BC69-A3E6AC355EFD}" presName="parTx" presStyleLbl="revTx" presStyleIdx="3" presStyleCnt="5">
        <dgm:presLayoutVars>
          <dgm:chMax val="0"/>
          <dgm:chPref val="0"/>
        </dgm:presLayoutVars>
      </dgm:prSet>
      <dgm:spPr/>
    </dgm:pt>
    <dgm:pt modelId="{EA447296-12DA-44C0-B5B9-712CE6EE9113}" type="pres">
      <dgm:prSet presAssocID="{8E68D957-F117-4FCC-B320-19A5A66DC076}" presName="sibTrans" presStyleCnt="0"/>
      <dgm:spPr/>
    </dgm:pt>
    <dgm:pt modelId="{158E8CB8-DF90-4E76-B922-78858C43B5CB}" type="pres">
      <dgm:prSet presAssocID="{FD72D653-5DF4-4F7B-92DA-3888FD17C30C}" presName="compNode" presStyleCnt="0"/>
      <dgm:spPr/>
    </dgm:pt>
    <dgm:pt modelId="{C0AB87B2-FE24-49D7-B880-940325E87BD2}" type="pres">
      <dgm:prSet presAssocID="{FD72D653-5DF4-4F7B-92DA-3888FD17C30C}" presName="bgRect" presStyleLbl="bgShp" presStyleIdx="4" presStyleCnt="5"/>
      <dgm:spPr/>
    </dgm:pt>
    <dgm:pt modelId="{CBB940A8-A7F8-4065-943C-224766D1B7A1}" type="pres">
      <dgm:prSet presAssocID="{FD72D653-5DF4-4F7B-92DA-3888FD17C30C}" presName="iconRect" presStyleLbl="node1" presStyleIdx="4" presStyleCnt="5"/>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pt>
    <dgm:pt modelId="{CD3225FD-8C53-40F9-B48A-94E7CB5E3AB6}" type="pres">
      <dgm:prSet presAssocID="{FD72D653-5DF4-4F7B-92DA-3888FD17C30C}" presName="spaceRect" presStyleCnt="0"/>
      <dgm:spPr/>
    </dgm:pt>
    <dgm:pt modelId="{2CCC983F-F5E9-4E64-9C4E-7B9D69394461}" type="pres">
      <dgm:prSet presAssocID="{FD72D653-5DF4-4F7B-92DA-3888FD17C30C}" presName="parTx" presStyleLbl="revTx" presStyleIdx="4" presStyleCnt="5">
        <dgm:presLayoutVars>
          <dgm:chMax val="0"/>
          <dgm:chPref val="0"/>
        </dgm:presLayoutVars>
      </dgm:prSet>
      <dgm:spPr/>
    </dgm:pt>
  </dgm:ptLst>
  <dgm:cxnLst>
    <dgm:cxn modelId="{46EABB19-BE0C-487B-9BD2-90F3B8B51876}" srcId="{3D26BB10-3223-44A5-924E-45B9CD52004B}" destId="{F98CED53-2DC6-410A-9202-2CE26FE80645}" srcOrd="1" destOrd="0" parTransId="{A3245E09-3859-45D6-AE23-33AA4685EA79}" sibTransId="{F74F2C7C-8257-4A76-97B8-9F430BF8DF75}"/>
    <dgm:cxn modelId="{A039D235-BD90-47B1-97D6-6EC87BBE04D3}" srcId="{3D26BB10-3223-44A5-924E-45B9CD52004B}" destId="{FD72D653-5DF4-4F7B-92DA-3888FD17C30C}" srcOrd="4" destOrd="0" parTransId="{CE37B6E2-2D7F-4E8F-B258-BB34C173EEDD}" sibTransId="{17897789-B733-4584-AC65-EAB9656DB021}"/>
    <dgm:cxn modelId="{D52C0262-3126-43EA-A16D-8B1621A04D67}" type="presOf" srcId="{B6647D39-8C0A-429B-BC69-A3E6AC355EFD}" destId="{223BDD07-D902-42A9-A5AA-EE754AB74EAE}" srcOrd="0" destOrd="0" presId="urn:microsoft.com/office/officeart/2018/2/layout/IconVerticalSolidList"/>
    <dgm:cxn modelId="{C6C64C63-403E-4C15-905F-47CAEBD3FFEF}" srcId="{3D26BB10-3223-44A5-924E-45B9CD52004B}" destId="{B6647D39-8C0A-429B-BC69-A3E6AC355EFD}" srcOrd="3" destOrd="0" parTransId="{D4FA5A69-6487-4D16-A4D0-8A40F5015E44}" sibTransId="{8E68D957-F117-4FCC-B320-19A5A66DC076}"/>
    <dgm:cxn modelId="{7C5B2858-EEE7-4D70-8C17-5629B2CEACAD}" type="presOf" srcId="{EB803486-E428-4C5C-835B-6C3D19882E0D}" destId="{0C49A759-D7E5-496C-89EE-8B7A12EB75F7}" srcOrd="0" destOrd="0" presId="urn:microsoft.com/office/officeart/2018/2/layout/IconVerticalSolidList"/>
    <dgm:cxn modelId="{5C5D657A-517E-466B-A893-04337598AFB0}" type="presOf" srcId="{F98CED53-2DC6-410A-9202-2CE26FE80645}" destId="{289180FF-DA7C-420D-B3FD-1ABE7D8B4964}" srcOrd="0" destOrd="0" presId="urn:microsoft.com/office/officeart/2018/2/layout/IconVerticalSolidList"/>
    <dgm:cxn modelId="{DC1FA1A2-1923-48CB-B44F-B5B699DDF2E0}" type="presOf" srcId="{3D26BB10-3223-44A5-924E-45B9CD52004B}" destId="{4EC070C9-2DF2-4C48-83C6-6170FF5471F9}" srcOrd="0" destOrd="0" presId="urn:microsoft.com/office/officeart/2018/2/layout/IconVerticalSolidList"/>
    <dgm:cxn modelId="{7C0354A7-A803-4C16-87C5-C619397C7FCC}" srcId="{3D26BB10-3223-44A5-924E-45B9CD52004B}" destId="{8A664D1D-DABC-45DA-9DE2-4DFC506850BE}" srcOrd="2" destOrd="0" parTransId="{1D139842-2C53-4CDD-B23D-85952F89C11A}" sibTransId="{9E802D41-D5B2-4545-B060-D501BE269E23}"/>
    <dgm:cxn modelId="{A6EEA2BC-A196-4F6B-93C4-F31BD4194491}" srcId="{3D26BB10-3223-44A5-924E-45B9CD52004B}" destId="{EB803486-E428-4C5C-835B-6C3D19882E0D}" srcOrd="0" destOrd="0" parTransId="{FA9DF8A3-295D-4A34-9F81-FFE1DFB66F1A}" sibTransId="{3B3FFF57-5D2E-432D-84CD-CDDAA00B257A}"/>
    <dgm:cxn modelId="{9FA8A2D1-E503-4D21-9928-2A83E29DC824}" type="presOf" srcId="{8A664D1D-DABC-45DA-9DE2-4DFC506850BE}" destId="{F59CE302-DBF3-431D-A73F-0C6AFBC8583E}" srcOrd="0" destOrd="0" presId="urn:microsoft.com/office/officeart/2018/2/layout/IconVerticalSolidList"/>
    <dgm:cxn modelId="{C42750F1-C84F-43DE-B7D2-D2C87C3C9919}" type="presOf" srcId="{FD72D653-5DF4-4F7B-92DA-3888FD17C30C}" destId="{2CCC983F-F5E9-4E64-9C4E-7B9D69394461}" srcOrd="0" destOrd="0" presId="urn:microsoft.com/office/officeart/2018/2/layout/IconVerticalSolidList"/>
    <dgm:cxn modelId="{A7BBD2AF-F51F-450C-BDDB-2B846F5A1FA2}" type="presParOf" srcId="{4EC070C9-2DF2-4C48-83C6-6170FF5471F9}" destId="{2556B5A0-C9D9-400D-A19B-04159BDEC63E}" srcOrd="0" destOrd="0" presId="urn:microsoft.com/office/officeart/2018/2/layout/IconVerticalSolidList"/>
    <dgm:cxn modelId="{D185A68E-074D-407F-AD99-25B4B5343A4A}" type="presParOf" srcId="{2556B5A0-C9D9-400D-A19B-04159BDEC63E}" destId="{43889083-309A-4484-9E4E-EBC658ADCA51}" srcOrd="0" destOrd="0" presId="urn:microsoft.com/office/officeart/2018/2/layout/IconVerticalSolidList"/>
    <dgm:cxn modelId="{55E4DDA1-6CAB-4697-BE79-98B7AC1228C5}" type="presParOf" srcId="{2556B5A0-C9D9-400D-A19B-04159BDEC63E}" destId="{8897E288-4413-4980-BE78-93C06C67EAE9}" srcOrd="1" destOrd="0" presId="urn:microsoft.com/office/officeart/2018/2/layout/IconVerticalSolidList"/>
    <dgm:cxn modelId="{4D1C3485-E473-419A-87F5-B6D0A962599D}" type="presParOf" srcId="{2556B5A0-C9D9-400D-A19B-04159BDEC63E}" destId="{950F5429-D1CB-4748-8E55-399715563B8E}" srcOrd="2" destOrd="0" presId="urn:microsoft.com/office/officeart/2018/2/layout/IconVerticalSolidList"/>
    <dgm:cxn modelId="{DA9284C4-E635-485C-97D5-D498F5B58AD8}" type="presParOf" srcId="{2556B5A0-C9D9-400D-A19B-04159BDEC63E}" destId="{0C49A759-D7E5-496C-89EE-8B7A12EB75F7}" srcOrd="3" destOrd="0" presId="urn:microsoft.com/office/officeart/2018/2/layout/IconVerticalSolidList"/>
    <dgm:cxn modelId="{9AC9C79B-16DA-4DBC-BE1A-9ACD184A490B}" type="presParOf" srcId="{4EC070C9-2DF2-4C48-83C6-6170FF5471F9}" destId="{02173E82-5381-4783-954C-3D1CF0010207}" srcOrd="1" destOrd="0" presId="urn:microsoft.com/office/officeart/2018/2/layout/IconVerticalSolidList"/>
    <dgm:cxn modelId="{54288B5A-C60B-45EF-B0B2-29409692A00B}" type="presParOf" srcId="{4EC070C9-2DF2-4C48-83C6-6170FF5471F9}" destId="{01FF7499-CE8D-470E-8A04-1BE2E784156C}" srcOrd="2" destOrd="0" presId="urn:microsoft.com/office/officeart/2018/2/layout/IconVerticalSolidList"/>
    <dgm:cxn modelId="{71FA8D07-8000-44A5-A7AE-3099251F6DB9}" type="presParOf" srcId="{01FF7499-CE8D-470E-8A04-1BE2E784156C}" destId="{05BD7032-D70A-4F7A-8FB5-8A079C0A6050}" srcOrd="0" destOrd="0" presId="urn:microsoft.com/office/officeart/2018/2/layout/IconVerticalSolidList"/>
    <dgm:cxn modelId="{31933F7C-ABFB-47A9-8588-CCB1B12F7B0B}" type="presParOf" srcId="{01FF7499-CE8D-470E-8A04-1BE2E784156C}" destId="{0BE627A8-1700-45B0-B039-0B80038E01C4}" srcOrd="1" destOrd="0" presId="urn:microsoft.com/office/officeart/2018/2/layout/IconVerticalSolidList"/>
    <dgm:cxn modelId="{8BB6157F-368E-4CCE-A695-4C94BAC8194A}" type="presParOf" srcId="{01FF7499-CE8D-470E-8A04-1BE2E784156C}" destId="{C99CC2DF-62CB-4D01-953A-960DE6A03DFB}" srcOrd="2" destOrd="0" presId="urn:microsoft.com/office/officeart/2018/2/layout/IconVerticalSolidList"/>
    <dgm:cxn modelId="{AA0875F2-BA29-4AE8-BCAB-BA40239AE6FA}" type="presParOf" srcId="{01FF7499-CE8D-470E-8A04-1BE2E784156C}" destId="{289180FF-DA7C-420D-B3FD-1ABE7D8B4964}" srcOrd="3" destOrd="0" presId="urn:microsoft.com/office/officeart/2018/2/layout/IconVerticalSolidList"/>
    <dgm:cxn modelId="{D010B34F-C3CB-4092-B27B-EE3B1B30D78D}" type="presParOf" srcId="{4EC070C9-2DF2-4C48-83C6-6170FF5471F9}" destId="{32B06684-5D54-4413-AD01-BEFCD21F7086}" srcOrd="3" destOrd="0" presId="urn:microsoft.com/office/officeart/2018/2/layout/IconVerticalSolidList"/>
    <dgm:cxn modelId="{E58DEDEB-006C-49A9-86C3-4019EBCC2406}" type="presParOf" srcId="{4EC070C9-2DF2-4C48-83C6-6170FF5471F9}" destId="{62F5BE92-044B-4DE2-99C4-92869B827D26}" srcOrd="4" destOrd="0" presId="urn:microsoft.com/office/officeart/2018/2/layout/IconVerticalSolidList"/>
    <dgm:cxn modelId="{60462038-8496-4A20-84F5-62976DDD6666}" type="presParOf" srcId="{62F5BE92-044B-4DE2-99C4-92869B827D26}" destId="{D910583B-2B46-4995-8E1D-0CDA34375943}" srcOrd="0" destOrd="0" presId="urn:microsoft.com/office/officeart/2018/2/layout/IconVerticalSolidList"/>
    <dgm:cxn modelId="{C1255537-ABEF-4461-9F9D-2863E027127D}" type="presParOf" srcId="{62F5BE92-044B-4DE2-99C4-92869B827D26}" destId="{844796BB-0730-4AC3-84F6-46CE4A8D1EB2}" srcOrd="1" destOrd="0" presId="urn:microsoft.com/office/officeart/2018/2/layout/IconVerticalSolidList"/>
    <dgm:cxn modelId="{17AC0EED-7FAB-439E-9AC1-EC7C3D3D6E7F}" type="presParOf" srcId="{62F5BE92-044B-4DE2-99C4-92869B827D26}" destId="{5FA1E0D5-12C6-4D47-9C3C-05226A0E0400}" srcOrd="2" destOrd="0" presId="urn:microsoft.com/office/officeart/2018/2/layout/IconVerticalSolidList"/>
    <dgm:cxn modelId="{3790AFFA-095C-4DA0-9C45-40AEC29890C5}" type="presParOf" srcId="{62F5BE92-044B-4DE2-99C4-92869B827D26}" destId="{F59CE302-DBF3-431D-A73F-0C6AFBC8583E}" srcOrd="3" destOrd="0" presId="urn:microsoft.com/office/officeart/2018/2/layout/IconVerticalSolidList"/>
    <dgm:cxn modelId="{0174C862-5601-4D87-80FC-A89C65B1AEA4}" type="presParOf" srcId="{4EC070C9-2DF2-4C48-83C6-6170FF5471F9}" destId="{F0E35F74-25C0-432D-AC56-BC036F5E06B9}" srcOrd="5" destOrd="0" presId="urn:microsoft.com/office/officeart/2018/2/layout/IconVerticalSolidList"/>
    <dgm:cxn modelId="{8AC7B102-7646-4802-A7CB-B1616AD5B7D7}" type="presParOf" srcId="{4EC070C9-2DF2-4C48-83C6-6170FF5471F9}" destId="{8395CC44-E3DB-443D-97BC-04BFD77B3D29}" srcOrd="6" destOrd="0" presId="urn:microsoft.com/office/officeart/2018/2/layout/IconVerticalSolidList"/>
    <dgm:cxn modelId="{8547BE39-34E9-4CB7-AFC7-4134A4C961F7}" type="presParOf" srcId="{8395CC44-E3DB-443D-97BC-04BFD77B3D29}" destId="{79B22360-3793-4243-A107-0BE60D785830}" srcOrd="0" destOrd="0" presId="urn:microsoft.com/office/officeart/2018/2/layout/IconVerticalSolidList"/>
    <dgm:cxn modelId="{6C1FA376-26DE-4288-8114-CE29206CFE57}" type="presParOf" srcId="{8395CC44-E3DB-443D-97BC-04BFD77B3D29}" destId="{A3944A7D-2C0B-4B52-8E25-7B647A20A8B9}" srcOrd="1" destOrd="0" presId="urn:microsoft.com/office/officeart/2018/2/layout/IconVerticalSolidList"/>
    <dgm:cxn modelId="{B7C7ABBD-EA90-4411-81B9-70D097E98F9D}" type="presParOf" srcId="{8395CC44-E3DB-443D-97BC-04BFD77B3D29}" destId="{EE08BC89-2E2D-4BFD-91FD-2A7C6AFCCFF6}" srcOrd="2" destOrd="0" presId="urn:microsoft.com/office/officeart/2018/2/layout/IconVerticalSolidList"/>
    <dgm:cxn modelId="{CDB5AADE-802F-4969-935F-CBE7C4317428}" type="presParOf" srcId="{8395CC44-E3DB-443D-97BC-04BFD77B3D29}" destId="{223BDD07-D902-42A9-A5AA-EE754AB74EAE}" srcOrd="3" destOrd="0" presId="urn:microsoft.com/office/officeart/2018/2/layout/IconVerticalSolidList"/>
    <dgm:cxn modelId="{36CBCD0B-B2AD-4232-8C0C-BA28E8788C07}" type="presParOf" srcId="{4EC070C9-2DF2-4C48-83C6-6170FF5471F9}" destId="{EA447296-12DA-44C0-B5B9-712CE6EE9113}" srcOrd="7" destOrd="0" presId="urn:microsoft.com/office/officeart/2018/2/layout/IconVerticalSolidList"/>
    <dgm:cxn modelId="{B6541078-D8C0-47FC-951A-0B8F662B657C}" type="presParOf" srcId="{4EC070C9-2DF2-4C48-83C6-6170FF5471F9}" destId="{158E8CB8-DF90-4E76-B922-78858C43B5CB}" srcOrd="8" destOrd="0" presId="urn:microsoft.com/office/officeart/2018/2/layout/IconVerticalSolidList"/>
    <dgm:cxn modelId="{2FAE494C-81EC-4BEF-96FA-9D0604106A8A}" type="presParOf" srcId="{158E8CB8-DF90-4E76-B922-78858C43B5CB}" destId="{C0AB87B2-FE24-49D7-B880-940325E87BD2}" srcOrd="0" destOrd="0" presId="urn:microsoft.com/office/officeart/2018/2/layout/IconVerticalSolidList"/>
    <dgm:cxn modelId="{CAACD97A-7376-45E4-8949-49FB6C571F4C}" type="presParOf" srcId="{158E8CB8-DF90-4E76-B922-78858C43B5CB}" destId="{CBB940A8-A7F8-4065-943C-224766D1B7A1}" srcOrd="1" destOrd="0" presId="urn:microsoft.com/office/officeart/2018/2/layout/IconVerticalSolidList"/>
    <dgm:cxn modelId="{50942407-D7C3-497B-9AEA-5509D0AA182D}" type="presParOf" srcId="{158E8CB8-DF90-4E76-B922-78858C43B5CB}" destId="{CD3225FD-8C53-40F9-B48A-94E7CB5E3AB6}" srcOrd="2" destOrd="0" presId="urn:microsoft.com/office/officeart/2018/2/layout/IconVerticalSolidList"/>
    <dgm:cxn modelId="{526D3A0E-FCFC-4202-8526-762E6268506D}" type="presParOf" srcId="{158E8CB8-DF90-4E76-B922-78858C43B5CB}" destId="{2CCC983F-F5E9-4E64-9C4E-7B9D693944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1BD42D-B9F7-4DA4-9D43-7C331F53C821}" type="doc">
      <dgm:prSet loTypeId="urn:microsoft.com/office/officeart/2009/3/layout/IncreasingArrowsProcess" loCatId="process" qsTypeId="urn:microsoft.com/office/officeart/2005/8/quickstyle/simple1" qsCatId="simple" csTypeId="urn:microsoft.com/office/officeart/2005/8/colors/accent0_3" csCatId="mainScheme" phldr="1"/>
      <dgm:spPr/>
      <dgm:t>
        <a:bodyPr/>
        <a:lstStyle/>
        <a:p>
          <a:endParaRPr lang="en-US"/>
        </a:p>
      </dgm:t>
    </dgm:pt>
    <dgm:pt modelId="{4AABF559-8EFC-4B6C-B7FE-A48BCE859649}">
      <dgm:prSet phldrT="[Text]" custT="1"/>
      <dgm:spPr/>
      <dgm:t>
        <a:bodyPr/>
        <a:lstStyle/>
        <a:p>
          <a:pPr algn="l"/>
          <a:r>
            <a:rPr lang="en-US" sz="1400"/>
            <a:t>NYC API Connection</a:t>
          </a:r>
        </a:p>
        <a:p>
          <a:pPr algn="l"/>
          <a:r>
            <a:rPr lang="en-US" sz="1400"/>
            <a:t>[2 – 4 Weeks]</a:t>
          </a:r>
        </a:p>
      </dgm:t>
    </dgm:pt>
    <dgm:pt modelId="{FA0C23BB-D917-41A5-A6EB-BFFABCD97D22}" type="parTrans" cxnId="{C70FB187-CB09-4D00-A144-492B969BB06C}">
      <dgm:prSet/>
      <dgm:spPr/>
      <dgm:t>
        <a:bodyPr/>
        <a:lstStyle/>
        <a:p>
          <a:endParaRPr lang="en-US"/>
        </a:p>
      </dgm:t>
    </dgm:pt>
    <dgm:pt modelId="{71450678-CFFE-429A-8BF5-65D4736EEFEE}" type="sibTrans" cxnId="{C70FB187-CB09-4D00-A144-492B969BB06C}">
      <dgm:prSet/>
      <dgm:spPr/>
      <dgm:t>
        <a:bodyPr/>
        <a:lstStyle/>
        <a:p>
          <a:endParaRPr lang="en-US"/>
        </a:p>
      </dgm:t>
    </dgm:pt>
    <dgm:pt modelId="{C5128414-D385-4BAD-A345-93249BF76F9C}">
      <dgm:prSet phldrT="[Text]" custT="1"/>
      <dgm:spPr/>
      <dgm:t>
        <a:bodyPr/>
        <a:lstStyle/>
        <a:p>
          <a:pPr algn="l"/>
          <a:r>
            <a:rPr lang="en-US" sz="1400"/>
            <a:t>Predictive Modeling</a:t>
          </a:r>
        </a:p>
        <a:p>
          <a:pPr algn="l"/>
          <a:r>
            <a:rPr lang="en-US" sz="1400"/>
            <a:t>[8 Months – 1 Year]</a:t>
          </a:r>
        </a:p>
      </dgm:t>
    </dgm:pt>
    <dgm:pt modelId="{309CA46F-E6FB-4306-9AEF-0FA756DD58D2}" type="parTrans" cxnId="{6609CF12-C0BF-4F82-AB94-5A0FB49AD0A9}">
      <dgm:prSet/>
      <dgm:spPr/>
      <dgm:t>
        <a:bodyPr/>
        <a:lstStyle/>
        <a:p>
          <a:endParaRPr lang="en-US"/>
        </a:p>
      </dgm:t>
    </dgm:pt>
    <dgm:pt modelId="{2D4D96FC-B6AF-463F-BAAA-3EC6B65A0C69}" type="sibTrans" cxnId="{6609CF12-C0BF-4F82-AB94-5A0FB49AD0A9}">
      <dgm:prSet/>
      <dgm:spPr/>
      <dgm:t>
        <a:bodyPr/>
        <a:lstStyle/>
        <a:p>
          <a:endParaRPr lang="en-US"/>
        </a:p>
      </dgm:t>
    </dgm:pt>
    <dgm:pt modelId="{404CC2AB-F2E8-4AE6-BDA2-B8751D9B7815}">
      <dgm:prSet phldrT="[Text]" custT="1"/>
      <dgm:spPr/>
      <dgm:t>
        <a:bodyPr/>
        <a:lstStyle/>
        <a:p>
          <a:r>
            <a:rPr lang="en-US" sz="1400"/>
            <a:t>Prescriptive Analysis </a:t>
          </a:r>
        </a:p>
        <a:p>
          <a:r>
            <a:rPr lang="en-US" sz="1400"/>
            <a:t>[4 – 6 Months]</a:t>
          </a:r>
        </a:p>
      </dgm:t>
    </dgm:pt>
    <dgm:pt modelId="{244B8EDF-23D1-479C-8AA2-80AD9D5FEA4E}" type="parTrans" cxnId="{E507430F-C11B-4FF0-8EC5-6A3F3D6DA6D3}">
      <dgm:prSet/>
      <dgm:spPr/>
      <dgm:t>
        <a:bodyPr/>
        <a:lstStyle/>
        <a:p>
          <a:endParaRPr lang="en-US"/>
        </a:p>
      </dgm:t>
    </dgm:pt>
    <dgm:pt modelId="{BCDD5F98-84BF-4F5E-BE24-1C5FC21379A8}" type="sibTrans" cxnId="{E507430F-C11B-4FF0-8EC5-6A3F3D6DA6D3}">
      <dgm:prSet/>
      <dgm:spPr/>
      <dgm:t>
        <a:bodyPr/>
        <a:lstStyle/>
        <a:p>
          <a:endParaRPr lang="en-US"/>
        </a:p>
      </dgm:t>
    </dgm:pt>
    <dgm:pt modelId="{B7320DCD-6F9C-4305-AD8F-913E94D79AD9}">
      <dgm:prSet phldrT="[Text]" custT="1"/>
      <dgm:spPr/>
      <dgm:t>
        <a:bodyPr/>
        <a:lstStyle/>
        <a:p>
          <a:pPr algn="l"/>
          <a:r>
            <a:rPr lang="en-US" sz="1800"/>
            <a:t>Schedule batch load of new Taxi and Accident daily.</a:t>
          </a:r>
        </a:p>
        <a:p>
          <a:pPr algn="l"/>
          <a:r>
            <a:rPr lang="en-US" sz="1800"/>
            <a:t>Implement more data quality checks</a:t>
          </a:r>
        </a:p>
        <a:p>
          <a:pPr algn="l"/>
          <a:endParaRPr lang="en-US" sz="1800"/>
        </a:p>
      </dgm:t>
    </dgm:pt>
    <dgm:pt modelId="{95E02EE6-FA6E-46FE-8354-4AEC1D3D3542}" type="parTrans" cxnId="{405D7EA1-1D20-48F8-98D0-BEDAC74D929A}">
      <dgm:prSet/>
      <dgm:spPr/>
      <dgm:t>
        <a:bodyPr/>
        <a:lstStyle/>
        <a:p>
          <a:endParaRPr lang="en-US"/>
        </a:p>
      </dgm:t>
    </dgm:pt>
    <dgm:pt modelId="{36E31DE6-5234-4DC0-A2DC-05E3061C2F26}" type="sibTrans" cxnId="{405D7EA1-1D20-48F8-98D0-BEDAC74D929A}">
      <dgm:prSet/>
      <dgm:spPr/>
      <dgm:t>
        <a:bodyPr/>
        <a:lstStyle/>
        <a:p>
          <a:endParaRPr lang="en-US"/>
        </a:p>
      </dgm:t>
    </dgm:pt>
    <dgm:pt modelId="{07DB50C5-B322-40B8-ADA2-5E438CD79A78}">
      <dgm:prSet phldrT="[Text]" custT="1"/>
      <dgm:spPr/>
      <dgm:t>
        <a:bodyPr/>
        <a:lstStyle/>
        <a:p>
          <a:pPr algn="l"/>
          <a:r>
            <a:rPr lang="en-US" sz="1800"/>
            <a:t>Develop a predictive model to forecast taxi demand and accidents.</a:t>
          </a:r>
        </a:p>
        <a:p>
          <a:pPr algn="l"/>
          <a:r>
            <a:rPr lang="en-US" sz="1800"/>
            <a:t>AWS Sagemaker</a:t>
          </a:r>
        </a:p>
      </dgm:t>
    </dgm:pt>
    <dgm:pt modelId="{EACF4006-9133-4D92-AD27-B1B37C1DF8F0}" type="parTrans" cxnId="{69BBEDA3-5C2C-4BC8-A8E8-1B22B7350AED}">
      <dgm:prSet/>
      <dgm:spPr/>
      <dgm:t>
        <a:bodyPr/>
        <a:lstStyle/>
        <a:p>
          <a:endParaRPr lang="en-US"/>
        </a:p>
      </dgm:t>
    </dgm:pt>
    <dgm:pt modelId="{B9FB202E-BF58-494F-8F06-B82DFA050B86}" type="sibTrans" cxnId="{69BBEDA3-5C2C-4BC8-A8E8-1B22B7350AED}">
      <dgm:prSet/>
      <dgm:spPr/>
      <dgm:t>
        <a:bodyPr/>
        <a:lstStyle/>
        <a:p>
          <a:endParaRPr lang="en-US"/>
        </a:p>
      </dgm:t>
    </dgm:pt>
    <dgm:pt modelId="{453DE7B0-A5BE-4866-9D45-6EFC59B97FF8}">
      <dgm:prSet phldrT="[Text]" custT="1"/>
      <dgm:spPr/>
      <dgm:t>
        <a:bodyPr/>
        <a:lstStyle/>
        <a:p>
          <a:r>
            <a:rPr lang="en-US" sz="1800"/>
            <a:t>Develop variable pricing model to increase revenue.</a:t>
          </a:r>
        </a:p>
      </dgm:t>
    </dgm:pt>
    <dgm:pt modelId="{61D14375-4A9D-418E-9A12-96B6A19FE669}" type="parTrans" cxnId="{2039B625-1B78-40FE-A07C-3B7D61B2CAFF}">
      <dgm:prSet/>
      <dgm:spPr/>
      <dgm:t>
        <a:bodyPr/>
        <a:lstStyle/>
        <a:p>
          <a:endParaRPr lang="en-US"/>
        </a:p>
      </dgm:t>
    </dgm:pt>
    <dgm:pt modelId="{DE162DD0-1298-4327-B3BF-8564869179CF}" type="sibTrans" cxnId="{2039B625-1B78-40FE-A07C-3B7D61B2CAFF}">
      <dgm:prSet/>
      <dgm:spPr/>
      <dgm:t>
        <a:bodyPr/>
        <a:lstStyle/>
        <a:p>
          <a:endParaRPr lang="en-US"/>
        </a:p>
      </dgm:t>
    </dgm:pt>
    <dgm:pt modelId="{59ABD67B-4E8E-4AFB-BDB2-E4AF4551CA20}" type="pres">
      <dgm:prSet presAssocID="{831BD42D-B9F7-4DA4-9D43-7C331F53C821}" presName="Name0" presStyleCnt="0">
        <dgm:presLayoutVars>
          <dgm:chMax val="5"/>
          <dgm:chPref val="5"/>
          <dgm:dir/>
          <dgm:animLvl val="lvl"/>
        </dgm:presLayoutVars>
      </dgm:prSet>
      <dgm:spPr/>
    </dgm:pt>
    <dgm:pt modelId="{500CB3BF-052D-4E99-8164-02A2582E9D49}" type="pres">
      <dgm:prSet presAssocID="{4AABF559-8EFC-4B6C-B7FE-A48BCE859649}" presName="parentText1" presStyleLbl="node1" presStyleIdx="0" presStyleCnt="3" custScaleX="103807">
        <dgm:presLayoutVars>
          <dgm:chMax/>
          <dgm:chPref val="3"/>
          <dgm:bulletEnabled val="1"/>
        </dgm:presLayoutVars>
      </dgm:prSet>
      <dgm:spPr/>
    </dgm:pt>
    <dgm:pt modelId="{16C517EB-2D05-4000-96CA-BB52923F2F53}" type="pres">
      <dgm:prSet presAssocID="{4AABF559-8EFC-4B6C-B7FE-A48BCE859649}" presName="childText1" presStyleLbl="solidAlignAcc1" presStyleIdx="0" presStyleCnt="3" custScaleX="101394" custScaleY="61578" custLinFactNeighborX="1209" custLinFactNeighborY="-20367">
        <dgm:presLayoutVars>
          <dgm:chMax val="0"/>
          <dgm:chPref val="0"/>
          <dgm:bulletEnabled val="1"/>
        </dgm:presLayoutVars>
      </dgm:prSet>
      <dgm:spPr/>
    </dgm:pt>
    <dgm:pt modelId="{1135F7A5-C10F-4A99-B23C-CE865CA04B7A}" type="pres">
      <dgm:prSet presAssocID="{C5128414-D385-4BAD-A345-93249BF76F9C}" presName="parentText2" presStyleLbl="node1" presStyleIdx="1" presStyleCnt="3" custScaleX="103807">
        <dgm:presLayoutVars>
          <dgm:chMax/>
          <dgm:chPref val="3"/>
          <dgm:bulletEnabled val="1"/>
        </dgm:presLayoutVars>
      </dgm:prSet>
      <dgm:spPr/>
    </dgm:pt>
    <dgm:pt modelId="{4A8D0995-8F7A-47A9-9B34-DE2181292327}" type="pres">
      <dgm:prSet presAssocID="{C5128414-D385-4BAD-A345-93249BF76F9C}" presName="childText2" presStyleLbl="solidAlignAcc1" presStyleIdx="1" presStyleCnt="3" custScaleY="62518" custLinFactNeighborX="1368" custLinFactNeighborY="-21453">
        <dgm:presLayoutVars>
          <dgm:chMax val="0"/>
          <dgm:chPref val="0"/>
          <dgm:bulletEnabled val="1"/>
        </dgm:presLayoutVars>
      </dgm:prSet>
      <dgm:spPr/>
    </dgm:pt>
    <dgm:pt modelId="{9E51BDC4-F454-4BC6-837C-4538F4BE3B30}" type="pres">
      <dgm:prSet presAssocID="{404CC2AB-F2E8-4AE6-BDA2-B8751D9B7815}" presName="parentText3" presStyleLbl="node1" presStyleIdx="2" presStyleCnt="3" custScaleX="103807">
        <dgm:presLayoutVars>
          <dgm:chMax/>
          <dgm:chPref val="3"/>
          <dgm:bulletEnabled val="1"/>
        </dgm:presLayoutVars>
      </dgm:prSet>
      <dgm:spPr/>
    </dgm:pt>
    <dgm:pt modelId="{890A1462-0FA7-4EE1-8988-BCE5ACD695EA}" type="pres">
      <dgm:prSet presAssocID="{404CC2AB-F2E8-4AE6-BDA2-B8751D9B7815}" presName="childText3" presStyleLbl="solidAlignAcc1" presStyleIdx="2" presStyleCnt="3" custScaleY="59423" custLinFactNeighborX="891" custLinFactNeighborY="-22180">
        <dgm:presLayoutVars>
          <dgm:chMax val="0"/>
          <dgm:chPref val="0"/>
          <dgm:bulletEnabled val="1"/>
        </dgm:presLayoutVars>
      </dgm:prSet>
      <dgm:spPr/>
    </dgm:pt>
  </dgm:ptLst>
  <dgm:cxnLst>
    <dgm:cxn modelId="{E507430F-C11B-4FF0-8EC5-6A3F3D6DA6D3}" srcId="{831BD42D-B9F7-4DA4-9D43-7C331F53C821}" destId="{404CC2AB-F2E8-4AE6-BDA2-B8751D9B7815}" srcOrd="2" destOrd="0" parTransId="{244B8EDF-23D1-479C-8AA2-80AD9D5FEA4E}" sibTransId="{BCDD5F98-84BF-4F5E-BE24-1C5FC21379A8}"/>
    <dgm:cxn modelId="{6609CF12-C0BF-4F82-AB94-5A0FB49AD0A9}" srcId="{831BD42D-B9F7-4DA4-9D43-7C331F53C821}" destId="{C5128414-D385-4BAD-A345-93249BF76F9C}" srcOrd="1" destOrd="0" parTransId="{309CA46F-E6FB-4306-9AEF-0FA756DD58D2}" sibTransId="{2D4D96FC-B6AF-463F-BAAA-3EC6B65A0C69}"/>
    <dgm:cxn modelId="{35ECD51E-6A80-4F93-8BD2-7296B22D42CF}" type="presOf" srcId="{B7320DCD-6F9C-4305-AD8F-913E94D79AD9}" destId="{16C517EB-2D05-4000-96CA-BB52923F2F53}" srcOrd="0" destOrd="0" presId="urn:microsoft.com/office/officeart/2009/3/layout/IncreasingArrowsProcess"/>
    <dgm:cxn modelId="{2039B625-1B78-40FE-A07C-3B7D61B2CAFF}" srcId="{404CC2AB-F2E8-4AE6-BDA2-B8751D9B7815}" destId="{453DE7B0-A5BE-4866-9D45-6EFC59B97FF8}" srcOrd="0" destOrd="0" parTransId="{61D14375-4A9D-418E-9A12-96B6A19FE669}" sibTransId="{DE162DD0-1298-4327-B3BF-8564869179CF}"/>
    <dgm:cxn modelId="{680AD226-8823-49B7-8105-FDEB59E1D6FD}" type="presOf" srcId="{4AABF559-8EFC-4B6C-B7FE-A48BCE859649}" destId="{500CB3BF-052D-4E99-8164-02A2582E9D49}" srcOrd="0" destOrd="0" presId="urn:microsoft.com/office/officeart/2009/3/layout/IncreasingArrowsProcess"/>
    <dgm:cxn modelId="{4B66D34E-B164-4976-AB37-5B50F83B9A67}" type="presOf" srcId="{453DE7B0-A5BE-4866-9D45-6EFC59B97FF8}" destId="{890A1462-0FA7-4EE1-8988-BCE5ACD695EA}" srcOrd="0" destOrd="0" presId="urn:microsoft.com/office/officeart/2009/3/layout/IncreasingArrowsProcess"/>
    <dgm:cxn modelId="{C70FB187-CB09-4D00-A144-492B969BB06C}" srcId="{831BD42D-B9F7-4DA4-9D43-7C331F53C821}" destId="{4AABF559-8EFC-4B6C-B7FE-A48BCE859649}" srcOrd="0" destOrd="0" parTransId="{FA0C23BB-D917-41A5-A6EB-BFFABCD97D22}" sibTransId="{71450678-CFFE-429A-8BF5-65D4736EEFEE}"/>
    <dgm:cxn modelId="{405D7EA1-1D20-48F8-98D0-BEDAC74D929A}" srcId="{4AABF559-8EFC-4B6C-B7FE-A48BCE859649}" destId="{B7320DCD-6F9C-4305-AD8F-913E94D79AD9}" srcOrd="0" destOrd="0" parTransId="{95E02EE6-FA6E-46FE-8354-4AEC1D3D3542}" sibTransId="{36E31DE6-5234-4DC0-A2DC-05E3061C2F26}"/>
    <dgm:cxn modelId="{9D7BDBA1-3FAD-4C47-BCAF-578395026B30}" type="presOf" srcId="{C5128414-D385-4BAD-A345-93249BF76F9C}" destId="{1135F7A5-C10F-4A99-B23C-CE865CA04B7A}" srcOrd="0" destOrd="0" presId="urn:microsoft.com/office/officeart/2009/3/layout/IncreasingArrowsProcess"/>
    <dgm:cxn modelId="{69BBEDA3-5C2C-4BC8-A8E8-1B22B7350AED}" srcId="{C5128414-D385-4BAD-A345-93249BF76F9C}" destId="{07DB50C5-B322-40B8-ADA2-5E438CD79A78}" srcOrd="0" destOrd="0" parTransId="{EACF4006-9133-4D92-AD27-B1B37C1DF8F0}" sibTransId="{B9FB202E-BF58-494F-8F06-B82DFA050B86}"/>
    <dgm:cxn modelId="{C0B055A5-8251-4102-AACE-4A69B74AF1CF}" type="presOf" srcId="{831BD42D-B9F7-4DA4-9D43-7C331F53C821}" destId="{59ABD67B-4E8E-4AFB-BDB2-E4AF4551CA20}" srcOrd="0" destOrd="0" presId="urn:microsoft.com/office/officeart/2009/3/layout/IncreasingArrowsProcess"/>
    <dgm:cxn modelId="{AE7757C4-6353-4CFC-B182-E2FD3A54953A}" type="presOf" srcId="{07DB50C5-B322-40B8-ADA2-5E438CD79A78}" destId="{4A8D0995-8F7A-47A9-9B34-DE2181292327}" srcOrd="0" destOrd="0" presId="urn:microsoft.com/office/officeart/2009/3/layout/IncreasingArrowsProcess"/>
    <dgm:cxn modelId="{3FB4CCE9-AE36-4C14-A01C-11D2169B61F5}" type="presOf" srcId="{404CC2AB-F2E8-4AE6-BDA2-B8751D9B7815}" destId="{9E51BDC4-F454-4BC6-837C-4538F4BE3B30}" srcOrd="0" destOrd="0" presId="urn:microsoft.com/office/officeart/2009/3/layout/IncreasingArrowsProcess"/>
    <dgm:cxn modelId="{1EC31BCA-B709-474F-976B-6F803F48E192}" type="presParOf" srcId="{59ABD67B-4E8E-4AFB-BDB2-E4AF4551CA20}" destId="{500CB3BF-052D-4E99-8164-02A2582E9D49}" srcOrd="0" destOrd="0" presId="urn:microsoft.com/office/officeart/2009/3/layout/IncreasingArrowsProcess"/>
    <dgm:cxn modelId="{11EA314B-551F-4A70-842F-B84F302E78AC}" type="presParOf" srcId="{59ABD67B-4E8E-4AFB-BDB2-E4AF4551CA20}" destId="{16C517EB-2D05-4000-96CA-BB52923F2F53}" srcOrd="1" destOrd="0" presId="urn:microsoft.com/office/officeart/2009/3/layout/IncreasingArrowsProcess"/>
    <dgm:cxn modelId="{C3E02FE8-E030-4B42-AEE0-9EBC94743594}" type="presParOf" srcId="{59ABD67B-4E8E-4AFB-BDB2-E4AF4551CA20}" destId="{1135F7A5-C10F-4A99-B23C-CE865CA04B7A}" srcOrd="2" destOrd="0" presId="urn:microsoft.com/office/officeart/2009/3/layout/IncreasingArrowsProcess"/>
    <dgm:cxn modelId="{47A31D62-13B6-4579-A746-2B8E7A4048E5}" type="presParOf" srcId="{59ABD67B-4E8E-4AFB-BDB2-E4AF4551CA20}" destId="{4A8D0995-8F7A-47A9-9B34-DE2181292327}" srcOrd="3" destOrd="0" presId="urn:microsoft.com/office/officeart/2009/3/layout/IncreasingArrowsProcess"/>
    <dgm:cxn modelId="{81FF1AA0-E5BC-4655-A636-08C1929DACE4}" type="presParOf" srcId="{59ABD67B-4E8E-4AFB-BDB2-E4AF4551CA20}" destId="{9E51BDC4-F454-4BC6-837C-4538F4BE3B30}" srcOrd="4" destOrd="0" presId="urn:microsoft.com/office/officeart/2009/3/layout/IncreasingArrowsProcess"/>
    <dgm:cxn modelId="{7B30EFDF-78DE-4D3A-BDC0-D6125DEE5584}" type="presParOf" srcId="{59ABD67B-4E8E-4AFB-BDB2-E4AF4551CA20}" destId="{890A1462-0FA7-4EE1-8988-BCE5ACD695EA}" srcOrd="5"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68297D-8993-4546-B808-A14F26BDCAD4}">
      <dsp:nvSpPr>
        <dsp:cNvPr id="0" name=""/>
        <dsp:cNvSpPr/>
      </dsp:nvSpPr>
      <dsp:spPr>
        <a:xfrm>
          <a:off x="0" y="128588"/>
          <a:ext cx="8321040" cy="1440180"/>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D0A6E6B-C6C8-4181-8803-4A77ED81C94D}">
      <dsp:nvSpPr>
        <dsp:cNvPr id="0" name=""/>
        <dsp:cNvSpPr/>
      </dsp:nvSpPr>
      <dsp:spPr>
        <a:xfrm>
          <a:off x="435654" y="325195"/>
          <a:ext cx="792099" cy="792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C10C74D-6996-48D4-91B2-FA7D922D9579}">
      <dsp:nvSpPr>
        <dsp:cNvPr id="0" name=""/>
        <dsp:cNvSpPr/>
      </dsp:nvSpPr>
      <dsp:spPr>
        <a:xfrm>
          <a:off x="1663407" y="124196"/>
          <a:ext cx="6657632" cy="14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19" tIns="152419" rIns="152419" bIns="152419" numCol="1" spcCol="1270" anchor="ctr" anchorCtr="0">
          <a:noAutofit/>
        </a:bodyPr>
        <a:lstStyle/>
        <a:p>
          <a:pPr marL="0" lvl="0" indent="0" algn="l" defTabSz="666750">
            <a:lnSpc>
              <a:spcPct val="100000"/>
            </a:lnSpc>
            <a:spcBef>
              <a:spcPct val="0"/>
            </a:spcBef>
            <a:spcAft>
              <a:spcPct val="35000"/>
            </a:spcAft>
            <a:buNone/>
          </a:pPr>
          <a:r>
            <a:rPr lang="en-US" sz="1500" kern="1200"/>
            <a:t>Limited understanding of customer demand</a:t>
          </a:r>
        </a:p>
        <a:p>
          <a:pPr marL="0" lvl="0" indent="0" algn="l" defTabSz="666750">
            <a:lnSpc>
              <a:spcPct val="100000"/>
            </a:lnSpc>
            <a:spcBef>
              <a:spcPct val="0"/>
            </a:spcBef>
            <a:spcAft>
              <a:spcPct val="35000"/>
            </a:spcAft>
            <a:buNone/>
          </a:pPr>
          <a:r>
            <a:rPr lang="en-US" sz="1500" kern="1200"/>
            <a:t>Regional demand </a:t>
          </a:r>
        </a:p>
        <a:p>
          <a:pPr marL="0" lvl="0" indent="0" algn="l" defTabSz="666750">
            <a:lnSpc>
              <a:spcPct val="100000"/>
            </a:lnSpc>
            <a:spcBef>
              <a:spcPct val="0"/>
            </a:spcBef>
            <a:spcAft>
              <a:spcPct val="35000"/>
            </a:spcAft>
            <a:buNone/>
          </a:pPr>
          <a:r>
            <a:rPr lang="en-US" sz="1500" kern="1200"/>
            <a:t>Accident patterns </a:t>
          </a:r>
        </a:p>
        <a:p>
          <a:pPr marL="0" lvl="0" indent="0" algn="l" defTabSz="666750">
            <a:lnSpc>
              <a:spcPct val="100000"/>
            </a:lnSpc>
            <a:spcBef>
              <a:spcPct val="0"/>
            </a:spcBef>
            <a:spcAft>
              <a:spcPct val="35000"/>
            </a:spcAft>
            <a:buNone/>
          </a:pPr>
          <a:r>
            <a:rPr lang="en-US" sz="1500" kern="1200"/>
            <a:t>Cost of accidents</a:t>
          </a:r>
        </a:p>
      </dsp:txBody>
      <dsp:txXfrm>
        <a:off x="1663407" y="124196"/>
        <a:ext cx="6657632" cy="1440180"/>
      </dsp:txXfrm>
    </dsp:sp>
    <dsp:sp modelId="{4078B255-9026-4D3D-AA6A-8CF5E2D6663C}">
      <dsp:nvSpPr>
        <dsp:cNvPr id="0" name=""/>
        <dsp:cNvSpPr/>
      </dsp:nvSpPr>
      <dsp:spPr>
        <a:xfrm>
          <a:off x="0" y="1928813"/>
          <a:ext cx="8321040" cy="1440180"/>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5CD676E-87C5-46DA-95AD-2CA1DE0C4D18}">
      <dsp:nvSpPr>
        <dsp:cNvPr id="0" name=""/>
        <dsp:cNvSpPr/>
      </dsp:nvSpPr>
      <dsp:spPr>
        <a:xfrm>
          <a:off x="435654" y="2223949"/>
          <a:ext cx="792099" cy="792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1F4600E-0C55-4E13-9BFB-FD6B4BB0065C}">
      <dsp:nvSpPr>
        <dsp:cNvPr id="0" name=""/>
        <dsp:cNvSpPr/>
      </dsp:nvSpPr>
      <dsp:spPr>
        <a:xfrm>
          <a:off x="1663407" y="1930412"/>
          <a:ext cx="6657632" cy="14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19" tIns="152419" rIns="152419" bIns="152419" numCol="1" spcCol="1270" anchor="ctr" anchorCtr="0">
          <a:noAutofit/>
        </a:bodyPr>
        <a:lstStyle/>
        <a:p>
          <a:pPr marL="0" lvl="0" indent="0" algn="l" defTabSz="800100">
            <a:lnSpc>
              <a:spcPct val="100000"/>
            </a:lnSpc>
            <a:spcBef>
              <a:spcPct val="0"/>
            </a:spcBef>
            <a:spcAft>
              <a:spcPct val="35000"/>
            </a:spcAft>
            <a:buNone/>
          </a:pPr>
          <a:r>
            <a:rPr lang="en-US" sz="1800" kern="1200"/>
            <a:t>Improve safety and efficiency by analyzing taxi demand locations and accident hotspots</a:t>
          </a:r>
        </a:p>
      </dsp:txBody>
      <dsp:txXfrm>
        <a:off x="1663407" y="1930412"/>
        <a:ext cx="6657632" cy="14401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89083-309A-4484-9E4E-EBC658ADCA51}">
      <dsp:nvSpPr>
        <dsp:cNvPr id="0" name=""/>
        <dsp:cNvSpPr/>
      </dsp:nvSpPr>
      <dsp:spPr>
        <a:xfrm>
          <a:off x="0" y="3750"/>
          <a:ext cx="8321040" cy="798849"/>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97E288-4413-4980-BE78-93C06C67EAE9}">
      <dsp:nvSpPr>
        <dsp:cNvPr id="0" name=""/>
        <dsp:cNvSpPr/>
      </dsp:nvSpPr>
      <dsp:spPr>
        <a:xfrm>
          <a:off x="241652" y="183491"/>
          <a:ext cx="439367" cy="439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49A759-D7E5-496C-89EE-8B7A12EB75F7}">
      <dsp:nvSpPr>
        <dsp:cNvPr id="0" name=""/>
        <dsp:cNvSpPr/>
      </dsp:nvSpPr>
      <dsp:spPr>
        <a:xfrm>
          <a:off x="922671" y="3750"/>
          <a:ext cx="7398368" cy="798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45" tIns="84545" rIns="84545" bIns="84545" numCol="1" spcCol="1270" anchor="ctr" anchorCtr="0">
          <a:noAutofit/>
        </a:bodyPr>
        <a:lstStyle/>
        <a:p>
          <a:pPr marL="0" lvl="0" indent="0" algn="l" defTabSz="844550">
            <a:lnSpc>
              <a:spcPct val="100000"/>
            </a:lnSpc>
            <a:spcBef>
              <a:spcPct val="0"/>
            </a:spcBef>
            <a:spcAft>
              <a:spcPct val="35000"/>
            </a:spcAft>
            <a:buNone/>
          </a:pPr>
          <a:r>
            <a:rPr lang="en-US" sz="1900" kern="1200"/>
            <a:t>The volume of the HVFHV data caused the kernel to crash when doing transformations</a:t>
          </a:r>
        </a:p>
      </dsp:txBody>
      <dsp:txXfrm>
        <a:off x="922671" y="3750"/>
        <a:ext cx="7398368" cy="798849"/>
      </dsp:txXfrm>
    </dsp:sp>
    <dsp:sp modelId="{05BD7032-D70A-4F7A-8FB5-8A079C0A6050}">
      <dsp:nvSpPr>
        <dsp:cNvPr id="0" name=""/>
        <dsp:cNvSpPr/>
      </dsp:nvSpPr>
      <dsp:spPr>
        <a:xfrm>
          <a:off x="0" y="1002312"/>
          <a:ext cx="8321040" cy="798849"/>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E627A8-1700-45B0-B039-0B80038E01C4}">
      <dsp:nvSpPr>
        <dsp:cNvPr id="0" name=""/>
        <dsp:cNvSpPr/>
      </dsp:nvSpPr>
      <dsp:spPr>
        <a:xfrm>
          <a:off x="241652" y="1182053"/>
          <a:ext cx="439367" cy="439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9180FF-DA7C-420D-B3FD-1ABE7D8B4964}">
      <dsp:nvSpPr>
        <dsp:cNvPr id="0" name=""/>
        <dsp:cNvSpPr/>
      </dsp:nvSpPr>
      <dsp:spPr>
        <a:xfrm>
          <a:off x="922671" y="1002312"/>
          <a:ext cx="7398368" cy="798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45" tIns="84545" rIns="84545" bIns="84545" numCol="1" spcCol="1270" anchor="ctr" anchorCtr="0">
          <a:noAutofit/>
        </a:bodyPr>
        <a:lstStyle/>
        <a:p>
          <a:pPr marL="0" lvl="0" indent="0" algn="l" defTabSz="844550">
            <a:lnSpc>
              <a:spcPct val="100000"/>
            </a:lnSpc>
            <a:spcBef>
              <a:spcPct val="0"/>
            </a:spcBef>
            <a:spcAft>
              <a:spcPct val="35000"/>
            </a:spcAft>
            <a:buNone/>
          </a:pPr>
          <a:r>
            <a:rPr lang="en-US" sz="1900" kern="1200"/>
            <a:t>Long wait times for data transformations</a:t>
          </a:r>
        </a:p>
      </dsp:txBody>
      <dsp:txXfrm>
        <a:off x="922671" y="1002312"/>
        <a:ext cx="7398368" cy="798849"/>
      </dsp:txXfrm>
    </dsp:sp>
    <dsp:sp modelId="{D910583B-2B46-4995-8E1D-0CDA34375943}">
      <dsp:nvSpPr>
        <dsp:cNvPr id="0" name=""/>
        <dsp:cNvSpPr/>
      </dsp:nvSpPr>
      <dsp:spPr>
        <a:xfrm>
          <a:off x="0" y="2000875"/>
          <a:ext cx="8321040" cy="798849"/>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4796BB-0730-4AC3-84F6-46CE4A8D1EB2}">
      <dsp:nvSpPr>
        <dsp:cNvPr id="0" name=""/>
        <dsp:cNvSpPr/>
      </dsp:nvSpPr>
      <dsp:spPr>
        <a:xfrm>
          <a:off x="241652" y="2180616"/>
          <a:ext cx="439367" cy="4393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9CE302-DBF3-431D-A73F-0C6AFBC8583E}">
      <dsp:nvSpPr>
        <dsp:cNvPr id="0" name=""/>
        <dsp:cNvSpPr/>
      </dsp:nvSpPr>
      <dsp:spPr>
        <a:xfrm>
          <a:off x="922671" y="2000875"/>
          <a:ext cx="7398368" cy="798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45" tIns="84545" rIns="84545" bIns="84545" numCol="1" spcCol="1270" anchor="ctr" anchorCtr="0">
          <a:noAutofit/>
        </a:bodyPr>
        <a:lstStyle/>
        <a:p>
          <a:pPr marL="0" lvl="0" indent="0" algn="l" defTabSz="844550">
            <a:lnSpc>
              <a:spcPct val="100000"/>
            </a:lnSpc>
            <a:spcBef>
              <a:spcPct val="0"/>
            </a:spcBef>
            <a:spcAft>
              <a:spcPct val="35000"/>
            </a:spcAft>
            <a:buNone/>
          </a:pPr>
          <a:r>
            <a:rPr lang="en-US" sz="1900" kern="1200"/>
            <a:t>Data isn’t always accurate</a:t>
          </a:r>
        </a:p>
      </dsp:txBody>
      <dsp:txXfrm>
        <a:off x="922671" y="2000875"/>
        <a:ext cx="7398368" cy="798849"/>
      </dsp:txXfrm>
    </dsp:sp>
    <dsp:sp modelId="{79B22360-3793-4243-A107-0BE60D785830}">
      <dsp:nvSpPr>
        <dsp:cNvPr id="0" name=""/>
        <dsp:cNvSpPr/>
      </dsp:nvSpPr>
      <dsp:spPr>
        <a:xfrm>
          <a:off x="0" y="2999437"/>
          <a:ext cx="8321040" cy="798849"/>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944A7D-2C0B-4B52-8E25-7B647A20A8B9}">
      <dsp:nvSpPr>
        <dsp:cNvPr id="0" name=""/>
        <dsp:cNvSpPr/>
      </dsp:nvSpPr>
      <dsp:spPr>
        <a:xfrm>
          <a:off x="241652" y="3179178"/>
          <a:ext cx="439367" cy="4393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3BDD07-D902-42A9-A5AA-EE754AB74EAE}">
      <dsp:nvSpPr>
        <dsp:cNvPr id="0" name=""/>
        <dsp:cNvSpPr/>
      </dsp:nvSpPr>
      <dsp:spPr>
        <a:xfrm>
          <a:off x="922671" y="2999437"/>
          <a:ext cx="7398368" cy="798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45" tIns="84545" rIns="84545" bIns="84545" numCol="1" spcCol="1270" anchor="ctr" anchorCtr="0">
          <a:noAutofit/>
        </a:bodyPr>
        <a:lstStyle/>
        <a:p>
          <a:pPr marL="0" lvl="0" indent="0" algn="l" defTabSz="844550">
            <a:lnSpc>
              <a:spcPct val="100000"/>
            </a:lnSpc>
            <a:spcBef>
              <a:spcPct val="0"/>
            </a:spcBef>
            <a:spcAft>
              <a:spcPct val="35000"/>
            </a:spcAft>
            <a:buNone/>
          </a:pPr>
          <a:r>
            <a:rPr lang="en-US" sz="1900" kern="1200"/>
            <a:t>Accident data doesn’t include all collision instances</a:t>
          </a:r>
        </a:p>
      </dsp:txBody>
      <dsp:txXfrm>
        <a:off x="922671" y="2999437"/>
        <a:ext cx="7398368" cy="798849"/>
      </dsp:txXfrm>
    </dsp:sp>
    <dsp:sp modelId="{C0AB87B2-FE24-49D7-B880-940325E87BD2}">
      <dsp:nvSpPr>
        <dsp:cNvPr id="0" name=""/>
        <dsp:cNvSpPr/>
      </dsp:nvSpPr>
      <dsp:spPr>
        <a:xfrm>
          <a:off x="0" y="3997999"/>
          <a:ext cx="8321040" cy="798849"/>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B940A8-A7F8-4065-943C-224766D1B7A1}">
      <dsp:nvSpPr>
        <dsp:cNvPr id="0" name=""/>
        <dsp:cNvSpPr/>
      </dsp:nvSpPr>
      <dsp:spPr>
        <a:xfrm>
          <a:off x="241652" y="4177740"/>
          <a:ext cx="439367" cy="439367"/>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CC983F-F5E9-4E64-9C4E-7B9D69394461}">
      <dsp:nvSpPr>
        <dsp:cNvPr id="0" name=""/>
        <dsp:cNvSpPr/>
      </dsp:nvSpPr>
      <dsp:spPr>
        <a:xfrm>
          <a:off x="922671" y="3997999"/>
          <a:ext cx="7398368" cy="798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45" tIns="84545" rIns="84545" bIns="84545" numCol="1" spcCol="1270" anchor="ctr" anchorCtr="0">
          <a:noAutofit/>
        </a:bodyPr>
        <a:lstStyle/>
        <a:p>
          <a:pPr marL="0" lvl="0" indent="0" algn="l" defTabSz="844550">
            <a:lnSpc>
              <a:spcPct val="100000"/>
            </a:lnSpc>
            <a:spcBef>
              <a:spcPct val="0"/>
            </a:spcBef>
            <a:spcAft>
              <a:spcPct val="35000"/>
            </a:spcAft>
            <a:buNone/>
          </a:pPr>
          <a:r>
            <a:rPr lang="en-US" sz="1900" kern="1200"/>
            <a:t>Tableau implementation for data visualizations </a:t>
          </a:r>
        </a:p>
      </dsp:txBody>
      <dsp:txXfrm>
        <a:off x="922671" y="3997999"/>
        <a:ext cx="7398368" cy="7988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CB3BF-052D-4E99-8164-02A2582E9D49}">
      <dsp:nvSpPr>
        <dsp:cNvPr id="0" name=""/>
        <dsp:cNvSpPr/>
      </dsp:nvSpPr>
      <dsp:spPr>
        <a:xfrm>
          <a:off x="216106" y="242860"/>
          <a:ext cx="8643207" cy="1212615"/>
        </a:xfrm>
        <a:prstGeom prst="rightArrow">
          <a:avLst>
            <a:gd name="adj1" fmla="val 50000"/>
            <a:gd name="adj2" fmla="val 5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254000" bIns="192503" numCol="1" spcCol="1270" anchor="ctr" anchorCtr="0">
          <a:noAutofit/>
        </a:bodyPr>
        <a:lstStyle/>
        <a:p>
          <a:pPr marL="0" lvl="0" indent="0" algn="l" defTabSz="622300">
            <a:lnSpc>
              <a:spcPct val="90000"/>
            </a:lnSpc>
            <a:spcBef>
              <a:spcPct val="0"/>
            </a:spcBef>
            <a:spcAft>
              <a:spcPct val="35000"/>
            </a:spcAft>
            <a:buNone/>
          </a:pPr>
          <a:r>
            <a:rPr lang="en-US" sz="1400" kern="1200"/>
            <a:t>NYC API Connection</a:t>
          </a:r>
        </a:p>
        <a:p>
          <a:pPr marL="0" lvl="0" indent="0" algn="l" defTabSz="622300">
            <a:lnSpc>
              <a:spcPct val="90000"/>
            </a:lnSpc>
            <a:spcBef>
              <a:spcPct val="0"/>
            </a:spcBef>
            <a:spcAft>
              <a:spcPct val="35000"/>
            </a:spcAft>
            <a:buNone/>
          </a:pPr>
          <a:r>
            <a:rPr lang="en-US" sz="1400" kern="1200"/>
            <a:t>[2 – 4 Weeks]</a:t>
          </a:r>
        </a:p>
      </dsp:txBody>
      <dsp:txXfrm>
        <a:off x="216106" y="546014"/>
        <a:ext cx="8340053" cy="606307"/>
      </dsp:txXfrm>
    </dsp:sp>
    <dsp:sp modelId="{16C517EB-2D05-4000-96CA-BB52923F2F53}">
      <dsp:nvSpPr>
        <dsp:cNvPr id="0" name=""/>
        <dsp:cNvSpPr/>
      </dsp:nvSpPr>
      <dsp:spPr>
        <a:xfrm>
          <a:off x="387726" y="1150959"/>
          <a:ext cx="2600226" cy="1438428"/>
        </a:xfrm>
        <a:prstGeom prst="rect">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Schedule batch load of new Taxi and Accident daily.</a:t>
          </a:r>
        </a:p>
        <a:p>
          <a:pPr marL="0" lvl="0" indent="0" algn="l" defTabSz="800100">
            <a:lnSpc>
              <a:spcPct val="90000"/>
            </a:lnSpc>
            <a:spcBef>
              <a:spcPct val="0"/>
            </a:spcBef>
            <a:spcAft>
              <a:spcPct val="35000"/>
            </a:spcAft>
            <a:buNone/>
          </a:pPr>
          <a:r>
            <a:rPr lang="en-US" sz="1800" kern="1200"/>
            <a:t>Implement more data quality checks</a:t>
          </a:r>
        </a:p>
        <a:p>
          <a:pPr marL="0" lvl="0" indent="0" algn="l" defTabSz="800100">
            <a:lnSpc>
              <a:spcPct val="90000"/>
            </a:lnSpc>
            <a:spcBef>
              <a:spcPct val="0"/>
            </a:spcBef>
            <a:spcAft>
              <a:spcPct val="35000"/>
            </a:spcAft>
            <a:buNone/>
          </a:pPr>
          <a:endParaRPr lang="en-US" sz="1800" kern="1200"/>
        </a:p>
      </dsp:txBody>
      <dsp:txXfrm>
        <a:off x="387726" y="1150959"/>
        <a:ext cx="2600226" cy="1438428"/>
      </dsp:txXfrm>
    </dsp:sp>
    <dsp:sp modelId="{1135F7A5-C10F-4A99-B23C-CE865CA04B7A}">
      <dsp:nvSpPr>
        <dsp:cNvPr id="0" name=""/>
        <dsp:cNvSpPr/>
      </dsp:nvSpPr>
      <dsp:spPr>
        <a:xfrm>
          <a:off x="2829399" y="647066"/>
          <a:ext cx="5981099" cy="1212615"/>
        </a:xfrm>
        <a:prstGeom prst="rightArrow">
          <a:avLst>
            <a:gd name="adj1" fmla="val 50000"/>
            <a:gd name="adj2" fmla="val 5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254000" bIns="192503" numCol="1" spcCol="1270" anchor="ctr" anchorCtr="0">
          <a:noAutofit/>
        </a:bodyPr>
        <a:lstStyle/>
        <a:p>
          <a:pPr marL="0" lvl="0" indent="0" algn="l" defTabSz="622300">
            <a:lnSpc>
              <a:spcPct val="90000"/>
            </a:lnSpc>
            <a:spcBef>
              <a:spcPct val="0"/>
            </a:spcBef>
            <a:spcAft>
              <a:spcPct val="35000"/>
            </a:spcAft>
            <a:buNone/>
          </a:pPr>
          <a:r>
            <a:rPr lang="en-US" sz="1400" kern="1200"/>
            <a:t>Predictive Modeling</a:t>
          </a:r>
        </a:p>
        <a:p>
          <a:pPr marL="0" lvl="0" indent="0" algn="l" defTabSz="622300">
            <a:lnSpc>
              <a:spcPct val="90000"/>
            </a:lnSpc>
            <a:spcBef>
              <a:spcPct val="0"/>
            </a:spcBef>
            <a:spcAft>
              <a:spcPct val="35000"/>
            </a:spcAft>
            <a:buNone/>
          </a:pPr>
          <a:r>
            <a:rPr lang="en-US" sz="1400" kern="1200"/>
            <a:t>[8 Months – 1 Year]</a:t>
          </a:r>
        </a:p>
      </dsp:txBody>
      <dsp:txXfrm>
        <a:off x="2829399" y="950220"/>
        <a:ext cx="5677945" cy="606307"/>
      </dsp:txXfrm>
    </dsp:sp>
    <dsp:sp modelId="{4A8D0995-8F7A-47A9-9B34-DE2181292327}">
      <dsp:nvSpPr>
        <dsp:cNvPr id="0" name=""/>
        <dsp:cNvSpPr/>
      </dsp:nvSpPr>
      <dsp:spPr>
        <a:xfrm>
          <a:off x="2974156" y="1518817"/>
          <a:ext cx="2564478" cy="1460385"/>
        </a:xfrm>
        <a:prstGeom prst="rect">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Develop a predictive model to forecast taxi demand and accidents.</a:t>
          </a:r>
        </a:p>
        <a:p>
          <a:pPr marL="0" lvl="0" indent="0" algn="l" defTabSz="800100">
            <a:lnSpc>
              <a:spcPct val="90000"/>
            </a:lnSpc>
            <a:spcBef>
              <a:spcPct val="0"/>
            </a:spcBef>
            <a:spcAft>
              <a:spcPct val="35000"/>
            </a:spcAft>
            <a:buNone/>
          </a:pPr>
          <a:r>
            <a:rPr lang="en-US" sz="1800" kern="1200"/>
            <a:t>AWS Sagemaker</a:t>
          </a:r>
        </a:p>
      </dsp:txBody>
      <dsp:txXfrm>
        <a:off x="2974156" y="1518817"/>
        <a:ext cx="2564478" cy="1460385"/>
      </dsp:txXfrm>
    </dsp:sp>
    <dsp:sp modelId="{9E51BDC4-F454-4BC6-837C-4538F4BE3B30}">
      <dsp:nvSpPr>
        <dsp:cNvPr id="0" name=""/>
        <dsp:cNvSpPr/>
      </dsp:nvSpPr>
      <dsp:spPr>
        <a:xfrm>
          <a:off x="5442692" y="1051271"/>
          <a:ext cx="3318991" cy="1212615"/>
        </a:xfrm>
        <a:prstGeom prst="rightArrow">
          <a:avLst>
            <a:gd name="adj1" fmla="val 50000"/>
            <a:gd name="adj2" fmla="val 5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254000" bIns="192503" numCol="1" spcCol="1270" anchor="ctr" anchorCtr="0">
          <a:noAutofit/>
        </a:bodyPr>
        <a:lstStyle/>
        <a:p>
          <a:pPr marL="0" lvl="0" indent="0" algn="l" defTabSz="622300">
            <a:lnSpc>
              <a:spcPct val="90000"/>
            </a:lnSpc>
            <a:spcBef>
              <a:spcPct val="0"/>
            </a:spcBef>
            <a:spcAft>
              <a:spcPct val="35000"/>
            </a:spcAft>
            <a:buNone/>
          </a:pPr>
          <a:r>
            <a:rPr lang="en-US" sz="1400" kern="1200"/>
            <a:t>Prescriptive Analysis </a:t>
          </a:r>
        </a:p>
        <a:p>
          <a:pPr marL="0" lvl="0" indent="0" algn="l" defTabSz="622300">
            <a:lnSpc>
              <a:spcPct val="90000"/>
            </a:lnSpc>
            <a:spcBef>
              <a:spcPct val="0"/>
            </a:spcBef>
            <a:spcAft>
              <a:spcPct val="35000"/>
            </a:spcAft>
            <a:buNone/>
          </a:pPr>
          <a:r>
            <a:rPr lang="en-US" sz="1400" kern="1200"/>
            <a:t>[4 – 6 Months]</a:t>
          </a:r>
        </a:p>
      </dsp:txBody>
      <dsp:txXfrm>
        <a:off x="5442692" y="1354425"/>
        <a:ext cx="3015837" cy="606307"/>
      </dsp:txXfrm>
    </dsp:sp>
    <dsp:sp modelId="{890A1462-0FA7-4EE1-8988-BCE5ACD695EA}">
      <dsp:nvSpPr>
        <dsp:cNvPr id="0" name=""/>
        <dsp:cNvSpPr/>
      </dsp:nvSpPr>
      <dsp:spPr>
        <a:xfrm>
          <a:off x="5526401" y="1942835"/>
          <a:ext cx="2564478" cy="1367773"/>
        </a:xfrm>
        <a:prstGeom prst="rect">
          <a:avLst/>
        </a:prstGeom>
        <a:solidFill>
          <a:schemeClr val="lt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Develop variable pricing model to increase revenue.</a:t>
          </a:r>
        </a:p>
      </dsp:txBody>
      <dsp:txXfrm>
        <a:off x="5526401" y="1942835"/>
        <a:ext cx="2564478" cy="13677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12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63988" y="0"/>
            <a:ext cx="3032125" cy="465138"/>
          </a:xfrm>
          <a:prstGeom prst="rect">
            <a:avLst/>
          </a:prstGeom>
        </p:spPr>
        <p:txBody>
          <a:bodyPr vert="horz" lIns="91440" tIns="45720" rIns="91440" bIns="45720" rtlCol="0"/>
          <a:lstStyle>
            <a:lvl1pPr algn="r">
              <a:defRPr sz="1200"/>
            </a:lvl1pPr>
          </a:lstStyle>
          <a:p>
            <a:fld id="{D222FEBE-30E3-4062-AECF-BBD26B7B1BD4}" type="datetimeFigureOut">
              <a:rPr lang="en-US" smtClean="0"/>
              <a:t>8/9/2024</a:t>
            </a:fld>
            <a:endParaRPr lang="en-US"/>
          </a:p>
        </p:txBody>
      </p:sp>
      <p:sp>
        <p:nvSpPr>
          <p:cNvPr id="4" name="Footer Placeholder 3"/>
          <p:cNvSpPr>
            <a:spLocks noGrp="1"/>
          </p:cNvSpPr>
          <p:nvPr>
            <p:ph type="ftr" sz="quarter" idx="2"/>
            <p:custDataLst>
              <p:tags r:id="rId2"/>
            </p:custDataLst>
          </p:nvPr>
        </p:nvSpPr>
        <p:spPr>
          <a:xfrm>
            <a:off x="0" y="8818563"/>
            <a:ext cx="6997700" cy="465137"/>
          </a:xfrm>
          <a:prstGeom prst="rect">
            <a:avLst/>
          </a:prstGeom>
        </p:spPr>
        <p:txBody>
          <a:bodyPr vert="horz" lIns="91440" tIns="45720" rIns="91440" bIns="45720" rtlCol="0" anchor="b"/>
          <a:lstStyle>
            <a:lvl1pPr algn="l">
              <a:defRPr sz="1200"/>
            </a:lvl1pPr>
          </a:lstStyle>
          <a:p>
            <a:pPr algn="ctr"/>
            <a:r>
              <a:rPr lang="en-US" sz="600" i="1">
                <a:solidFill>
                  <a:srgbClr val="000000"/>
                </a:solidFill>
                <a:latin typeface="Arial" panose="020B0604020202020204" pitchFamily="34" charset="0"/>
              </a:rPr>
              <a:t>© 2020 by The Hartford. Classification: Company Confidential. No part of this document may be reproduced, published or used without the permission of The Hartford.</a:t>
            </a:r>
          </a:p>
        </p:txBody>
      </p:sp>
      <p:sp>
        <p:nvSpPr>
          <p:cNvPr id="5" name="Slide Number Placeholder 4"/>
          <p:cNvSpPr>
            <a:spLocks noGrp="1"/>
          </p:cNvSpPr>
          <p:nvPr>
            <p:ph type="sldNum" sz="quarter" idx="3"/>
          </p:nvPr>
        </p:nvSpPr>
        <p:spPr>
          <a:xfrm>
            <a:off x="3963988" y="8818563"/>
            <a:ext cx="3032125" cy="465137"/>
          </a:xfrm>
          <a:prstGeom prst="rect">
            <a:avLst/>
          </a:prstGeom>
        </p:spPr>
        <p:txBody>
          <a:bodyPr vert="horz" lIns="91440" tIns="45720" rIns="91440" bIns="45720" rtlCol="0" anchor="b"/>
          <a:lstStyle>
            <a:lvl1pPr algn="r">
              <a:defRPr sz="1200"/>
            </a:lvl1pPr>
          </a:lstStyle>
          <a:p>
            <a:fld id="{B64718BE-C99B-407B-B2EC-3877B77858CD}" type="slidenum">
              <a:rPr lang="en-US" smtClean="0"/>
              <a:t>‹#›</a:t>
            </a:fld>
            <a:endParaRPr lang="en-US"/>
          </a:p>
        </p:txBody>
      </p:sp>
    </p:spTree>
    <p:extLst>
      <p:ext uri="{BB962C8B-B14F-4D97-AF65-F5344CB8AC3E}">
        <p14:creationId xmlns:p14="http://schemas.microsoft.com/office/powerpoint/2010/main" val="7843393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3032337" cy="464185"/>
          </a:xfrm>
          <a:prstGeom prst="rect">
            <a:avLst/>
          </a:prstGeom>
          <a:noFill/>
          <a:ln>
            <a:noFill/>
          </a:ln>
          <a:effectLst/>
        </p:spPr>
        <p:txBody>
          <a:bodyPr vert="horz" wrap="square" lIns="93031" tIns="46516" rIns="93031" bIns="46516" numCol="1" anchor="t" anchorCtr="0" compatLnSpc="1">
            <a:prstTxWarp prst="textNoShape">
              <a:avLst/>
            </a:prstTxWarp>
          </a:bodyPr>
          <a:lstStyle>
            <a:lvl1pPr>
              <a:defRPr sz="1200"/>
            </a:lvl1pPr>
          </a:lstStyle>
          <a:p>
            <a:pPr>
              <a:defRPr/>
            </a:pPr>
            <a:endParaRPr lang="en-US" altLang="en-US"/>
          </a:p>
        </p:txBody>
      </p:sp>
      <p:sp>
        <p:nvSpPr>
          <p:cNvPr id="43011" name="Rectangle 3"/>
          <p:cNvSpPr>
            <a:spLocks noGrp="1" noChangeArrowheads="1"/>
          </p:cNvSpPr>
          <p:nvPr>
            <p:ph type="dt" idx="1"/>
          </p:nvPr>
        </p:nvSpPr>
        <p:spPr bwMode="auto">
          <a:xfrm>
            <a:off x="3963744" y="0"/>
            <a:ext cx="3032337" cy="464185"/>
          </a:xfrm>
          <a:prstGeom prst="rect">
            <a:avLst/>
          </a:prstGeom>
          <a:noFill/>
          <a:ln>
            <a:noFill/>
          </a:ln>
          <a:effectLst/>
        </p:spPr>
        <p:txBody>
          <a:bodyPr vert="horz" wrap="square" lIns="93031" tIns="46516" rIns="93031" bIns="46516" numCol="1" anchor="t" anchorCtr="0" compatLnSpc="1">
            <a:prstTxWarp prst="textNoShape">
              <a:avLst/>
            </a:prstTxWarp>
          </a:bodyPr>
          <a:lstStyle>
            <a:lvl1pPr algn="r">
              <a:defRPr sz="1200"/>
            </a:lvl1pPr>
          </a:lstStyle>
          <a:p>
            <a:pPr>
              <a:defRPr/>
            </a:pPr>
            <a:endParaRPr lang="en-US" altLang="en-US"/>
          </a:p>
        </p:txBody>
      </p:sp>
      <p:sp>
        <p:nvSpPr>
          <p:cNvPr id="6148"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p:spPr>
      </p:sp>
      <p:sp>
        <p:nvSpPr>
          <p:cNvPr id="43013" name="Rectangle 5"/>
          <p:cNvSpPr>
            <a:spLocks noGrp="1" noChangeArrowheads="1"/>
          </p:cNvSpPr>
          <p:nvPr>
            <p:ph type="body" sz="quarter" idx="3"/>
          </p:nvPr>
        </p:nvSpPr>
        <p:spPr bwMode="auto">
          <a:xfrm>
            <a:off x="699770" y="4409758"/>
            <a:ext cx="5598160" cy="4177665"/>
          </a:xfrm>
          <a:prstGeom prst="rect">
            <a:avLst/>
          </a:prstGeom>
          <a:noFill/>
          <a:ln>
            <a:noFill/>
          </a:ln>
          <a:effectLst/>
        </p:spPr>
        <p:txBody>
          <a:bodyPr vert="horz" wrap="square" lIns="93031" tIns="46516" rIns="93031" bIns="46516"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43014" name="Rectangle 6"/>
          <p:cNvSpPr>
            <a:spLocks noGrp="1" noChangeArrowheads="1"/>
          </p:cNvSpPr>
          <p:nvPr>
            <p:ph type="ftr" sz="quarter" idx="4"/>
            <p:custDataLst>
              <p:tags r:id="rId2"/>
            </p:custDataLst>
          </p:nvPr>
        </p:nvSpPr>
        <p:spPr bwMode="auto">
          <a:xfrm>
            <a:off x="0" y="8817904"/>
            <a:ext cx="6997700" cy="464185"/>
          </a:xfrm>
          <a:prstGeom prst="rect">
            <a:avLst/>
          </a:prstGeom>
          <a:noFill/>
          <a:ln>
            <a:noFill/>
          </a:ln>
          <a:effectLst/>
        </p:spPr>
        <p:txBody>
          <a:bodyPr vert="horz" wrap="square" lIns="93031" tIns="46516" rIns="93031" bIns="46516" numCol="1" anchor="b" anchorCtr="0" compatLnSpc="1">
            <a:prstTxWarp prst="textNoShape">
              <a:avLst/>
            </a:prstTxWarp>
          </a:bodyPr>
          <a:lstStyle>
            <a:lvl1pPr algn="ctr">
              <a:defRPr lang="en-US" sz="600" b="0" i="1" u="none">
                <a:solidFill>
                  <a:srgbClr val="000000"/>
                </a:solidFill>
                <a:latin typeface="Arial" panose="020B0604020202020204" pitchFamily="34" charset="0"/>
              </a:defRPr>
            </a:lvl1pPr>
          </a:lstStyle>
          <a:p>
            <a:pPr>
              <a:defRPr/>
            </a:pPr>
            <a:r>
              <a:rPr lang="en-US"/>
              <a:t>© 2020 by The Hartford. Classification: Company Confidential. No part of this document may be reproduced, published or used without the permission of The Hartford.</a:t>
            </a:r>
          </a:p>
        </p:txBody>
      </p:sp>
      <p:sp>
        <p:nvSpPr>
          <p:cNvPr id="43015" name="Rectangle 7"/>
          <p:cNvSpPr>
            <a:spLocks noGrp="1" noChangeArrowheads="1"/>
          </p:cNvSpPr>
          <p:nvPr>
            <p:ph type="sldNum" sz="quarter" idx="5"/>
          </p:nvPr>
        </p:nvSpPr>
        <p:spPr bwMode="auto">
          <a:xfrm>
            <a:off x="3963744" y="8817904"/>
            <a:ext cx="3032337" cy="464185"/>
          </a:xfrm>
          <a:prstGeom prst="rect">
            <a:avLst/>
          </a:prstGeom>
          <a:noFill/>
          <a:ln>
            <a:noFill/>
          </a:ln>
          <a:effectLst/>
        </p:spPr>
        <p:txBody>
          <a:bodyPr vert="horz" wrap="square" lIns="93031" tIns="46516" rIns="93031" bIns="46516" numCol="1" anchor="b" anchorCtr="0" compatLnSpc="1">
            <a:prstTxWarp prst="textNoShape">
              <a:avLst/>
            </a:prstTxWarp>
          </a:bodyPr>
          <a:lstStyle>
            <a:lvl1pPr algn="r">
              <a:defRPr sz="1200"/>
            </a:lvl1pPr>
          </a:lstStyle>
          <a:p>
            <a:pPr>
              <a:defRPr/>
            </a:pPr>
            <a:fld id="{0EB2B284-1554-48B6-A6E2-FFBA963387BB}" type="slidenum">
              <a:rPr lang="en-US" altLang="en-US"/>
              <a:pPr>
                <a:defRPr/>
              </a:pPr>
              <a:t>‹#›</a:t>
            </a:fld>
            <a:endParaRPr lang="en-US" altLang="en-US"/>
          </a:p>
        </p:txBody>
      </p:sp>
    </p:spTree>
    <p:extLst>
      <p:ext uri="{BB962C8B-B14F-4D97-AF65-F5344CB8AC3E}">
        <p14:creationId xmlns:p14="http://schemas.microsoft.com/office/powerpoint/2010/main" val="2946420983"/>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morning everyone, my name is Kaitlyn and today my group and I will be presenting our data engineering capstone project for the tech catalyst program here at the Hartford. </a:t>
            </a:r>
          </a:p>
        </p:txBody>
      </p:sp>
      <p:sp>
        <p:nvSpPr>
          <p:cNvPr id="4" name="Header Placeholder 3"/>
          <p:cNvSpPr>
            <a:spLocks noGrp="1"/>
          </p:cNvSpPr>
          <p:nvPr>
            <p:ph type="hdr" sz="quarter" idx="10"/>
          </p:nvPr>
        </p:nvSpPr>
        <p:spPr/>
        <p:txBody>
          <a:bodyPr/>
          <a:lstStyle/>
          <a:p>
            <a:pPr>
              <a:defRPr/>
            </a:pPr>
            <a:endParaRPr lang="en-US" altLang="en-US"/>
          </a:p>
        </p:txBody>
      </p:sp>
      <p:sp>
        <p:nvSpPr>
          <p:cNvPr id="5" name="Footer Placeholder 4"/>
          <p:cNvSpPr>
            <a:spLocks noGrp="1"/>
          </p:cNvSpPr>
          <p:nvPr>
            <p:ph type="ftr" sz="quarter" idx="11"/>
            <p:custDataLst>
              <p:tags r:id="rId1"/>
            </p:custDataLst>
          </p:nvPr>
        </p:nvSpPr>
        <p:spPr>
          <a:xfrm>
            <a:off x="0" y="8817904"/>
            <a:ext cx="6997700" cy="464185"/>
          </a:xfrm>
        </p:spPr>
        <p:txBody>
          <a:bodyPr/>
          <a:lstStyle/>
          <a:p>
            <a:pPr>
              <a:defRPr/>
            </a:pPr>
            <a:r>
              <a:rPr lang="en-US" altLang="en-US"/>
              <a:t>© 2020 by The Hartford. Classification: Company Confidential. No part of this document may be reproduced, published or used without the permission of The Hartford.</a:t>
            </a:r>
          </a:p>
        </p:txBody>
      </p:sp>
      <p:sp>
        <p:nvSpPr>
          <p:cNvPr id="6" name="Slide Number Placeholder 5"/>
          <p:cNvSpPr>
            <a:spLocks noGrp="1"/>
          </p:cNvSpPr>
          <p:nvPr>
            <p:ph type="sldNum" sz="quarter" idx="12"/>
          </p:nvPr>
        </p:nvSpPr>
        <p:spPr/>
        <p:txBody>
          <a:bodyPr/>
          <a:lstStyle/>
          <a:p>
            <a:pPr>
              <a:defRPr/>
            </a:pPr>
            <a:fld id="{0EB2B284-1554-48B6-A6E2-FFBA963387BB}" type="slidenum">
              <a:rPr lang="en-US" altLang="en-US" smtClean="0"/>
              <a:pPr>
                <a:defRPr/>
              </a:pPr>
              <a:t>1</a:t>
            </a:fld>
            <a:endParaRPr lang="en-US" altLang="en-US"/>
          </a:p>
        </p:txBody>
      </p:sp>
    </p:spTree>
    <p:extLst>
      <p:ext uri="{BB962C8B-B14F-4D97-AF65-F5344CB8AC3E}">
        <p14:creationId xmlns:p14="http://schemas.microsoft.com/office/powerpoint/2010/main" val="3622782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Bella</a:t>
            </a:r>
          </a:p>
        </p:txBody>
      </p:sp>
      <p:sp>
        <p:nvSpPr>
          <p:cNvPr id="4" name="Header Placeholder 3"/>
          <p:cNvSpPr>
            <a:spLocks noGrp="1"/>
          </p:cNvSpPr>
          <p:nvPr>
            <p:ph type="hdr" sz="quarter"/>
          </p:nvPr>
        </p:nvSpPr>
        <p:spPr/>
        <p:txBody>
          <a:bodyPr/>
          <a:lstStyle/>
          <a:p>
            <a:pPr>
              <a:defRPr/>
            </a:pPr>
            <a:endParaRPr lang="en-US" altLang="en-US"/>
          </a:p>
        </p:txBody>
      </p:sp>
      <p:sp>
        <p:nvSpPr>
          <p:cNvPr id="5" name="Footer Placeholder 4"/>
          <p:cNvSpPr>
            <a:spLocks noGrp="1"/>
          </p:cNvSpPr>
          <p:nvPr>
            <p:ph type="ftr" sz="quarter" idx="4"/>
          </p:nvPr>
        </p:nvSpPr>
        <p:spPr/>
        <p:txBody>
          <a:bodyPr/>
          <a:lstStyle/>
          <a:p>
            <a:pPr>
              <a:defRPr/>
            </a:pPr>
            <a:r>
              <a:rPr lang="en-US"/>
              <a:t>© 2020 by The Hartford. Classification: Company Confidential. No part of this document may be reproduced, published or used without the permission of The Hartford.</a:t>
            </a:r>
          </a:p>
        </p:txBody>
      </p:sp>
      <p:sp>
        <p:nvSpPr>
          <p:cNvPr id="6" name="Slide Number Placeholder 5"/>
          <p:cNvSpPr>
            <a:spLocks noGrp="1"/>
          </p:cNvSpPr>
          <p:nvPr>
            <p:ph type="sldNum" sz="quarter" idx="5"/>
          </p:nvPr>
        </p:nvSpPr>
        <p:spPr/>
        <p:txBody>
          <a:bodyPr/>
          <a:lstStyle/>
          <a:p>
            <a:pPr>
              <a:defRPr/>
            </a:pPr>
            <a:fld id="{0EB2B284-1554-48B6-A6E2-FFBA963387BB}" type="slidenum">
              <a:rPr lang="en-US" altLang="en-US" smtClean="0"/>
              <a:pPr>
                <a:defRPr/>
              </a:pPr>
              <a:t>11</a:t>
            </a:fld>
            <a:endParaRPr lang="en-US" altLang="en-US"/>
          </a:p>
        </p:txBody>
      </p:sp>
    </p:spTree>
    <p:extLst>
      <p:ext uri="{BB962C8B-B14F-4D97-AF65-F5344CB8AC3E}">
        <p14:creationId xmlns:p14="http://schemas.microsoft.com/office/powerpoint/2010/main" val="3474329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 am going to go into detail of some of the challenges and limitations we faced while working on this project.</a:t>
            </a:r>
          </a:p>
          <a:p>
            <a:endParaRPr lang="en-US"/>
          </a:p>
          <a:p>
            <a:r>
              <a:rPr lang="en-US"/>
              <a:t>As I had mentioned at the beginning of the presentation, the high volume for hire vehicle data contained over 100 million rows of data, even after we performed data cleaning. This immense volume of data caused the kernel in </a:t>
            </a:r>
            <a:r>
              <a:rPr lang="en-US" err="1"/>
              <a:t>databricks</a:t>
            </a:r>
            <a:r>
              <a:rPr lang="en-US"/>
              <a:t> to crash when trying to perform transformations to the data and uploading the adjusted data as partitioned files in the s3 buckets. </a:t>
            </a:r>
          </a:p>
          <a:p>
            <a:endParaRPr lang="en-US"/>
          </a:p>
          <a:p>
            <a:r>
              <a:rPr lang="en-US"/>
              <a:t>Since the data was so large, this also resulted in wait times up to an hour when running blocks of code in </a:t>
            </a:r>
            <a:r>
              <a:rPr lang="en-US" err="1"/>
              <a:t>databricks</a:t>
            </a:r>
            <a:r>
              <a:rPr lang="en-US"/>
              <a:t> and snowflake. This was very inconvenient and resulted in long periods of down time, causing bottlenecks in the project</a:t>
            </a:r>
          </a:p>
          <a:p>
            <a:endParaRPr lang="en-US"/>
          </a:p>
          <a:p>
            <a:r>
              <a:rPr lang="en-US"/>
              <a:t>Next, as you have seen in the tableau dashboards, there were a few anomalies in the data, showing that some collisions had mislabeled borough names. This was an anomaly in the original dataset and we contemplated dropping these rows but ultimately chose to keep them and make note of them here. </a:t>
            </a:r>
          </a:p>
          <a:p>
            <a:endParaRPr lang="en-US"/>
          </a:p>
          <a:p>
            <a:r>
              <a:rPr lang="en-US"/>
              <a:t>Additionally, as I had noted in one of the earlier slides, the accident dataset doesn’t include all collision instances, proving to be a limitation in our analyses. </a:t>
            </a:r>
          </a:p>
          <a:p>
            <a:endParaRPr lang="en-US"/>
          </a:p>
          <a:p>
            <a:r>
              <a:rPr lang="en-US"/>
              <a:t>We also faced issues when creating the dashboards in tableau. For the Accidents dashboard the data was so large it kept crashing tableau. Additionally the shape file for the map wouldn’t connect with the accident data, making it difficult to visualize the accidents on a map</a:t>
            </a:r>
          </a:p>
        </p:txBody>
      </p:sp>
      <p:sp>
        <p:nvSpPr>
          <p:cNvPr id="4" name="Header Placeholder 3"/>
          <p:cNvSpPr>
            <a:spLocks noGrp="1"/>
          </p:cNvSpPr>
          <p:nvPr>
            <p:ph type="hdr" sz="quarter"/>
          </p:nvPr>
        </p:nvSpPr>
        <p:spPr/>
        <p:txBody>
          <a:bodyPr/>
          <a:lstStyle/>
          <a:p>
            <a:pPr>
              <a:defRPr/>
            </a:pPr>
            <a:endParaRPr lang="en-US" altLang="en-US"/>
          </a:p>
        </p:txBody>
      </p:sp>
      <p:sp>
        <p:nvSpPr>
          <p:cNvPr id="5" name="Footer Placeholder 4"/>
          <p:cNvSpPr>
            <a:spLocks noGrp="1"/>
          </p:cNvSpPr>
          <p:nvPr>
            <p:ph type="ftr" sz="quarter" idx="4"/>
          </p:nvPr>
        </p:nvSpPr>
        <p:spPr/>
        <p:txBody>
          <a:bodyPr/>
          <a:lstStyle/>
          <a:p>
            <a:pPr>
              <a:defRPr/>
            </a:pPr>
            <a:r>
              <a:rPr lang="en-US"/>
              <a:t>© 2020 by The Hartford. Classification: Company Confidential. No part of this document may be reproduced, published or used without the permission of The Hartford.</a:t>
            </a:r>
          </a:p>
        </p:txBody>
      </p:sp>
      <p:sp>
        <p:nvSpPr>
          <p:cNvPr id="6" name="Slide Number Placeholder 5"/>
          <p:cNvSpPr>
            <a:spLocks noGrp="1"/>
          </p:cNvSpPr>
          <p:nvPr>
            <p:ph type="sldNum" sz="quarter" idx="5"/>
          </p:nvPr>
        </p:nvSpPr>
        <p:spPr/>
        <p:txBody>
          <a:bodyPr/>
          <a:lstStyle/>
          <a:p>
            <a:pPr>
              <a:defRPr/>
            </a:pPr>
            <a:fld id="{0EB2B284-1554-48B6-A6E2-FFBA963387BB}" type="slidenum">
              <a:rPr lang="en-US" altLang="en-US" smtClean="0"/>
              <a:pPr>
                <a:defRPr/>
              </a:pPr>
              <a:t>12</a:t>
            </a:fld>
            <a:endParaRPr lang="en-US" altLang="en-US"/>
          </a:p>
        </p:txBody>
      </p:sp>
    </p:spTree>
    <p:extLst>
      <p:ext uri="{BB962C8B-B14F-4D97-AF65-F5344CB8AC3E}">
        <p14:creationId xmlns:p14="http://schemas.microsoft.com/office/powerpoint/2010/main" val="837581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Propose a Future State plan for the next phase, suggesting further enhancements beyond this MVP. Outline what can be done, how it can be achieved, and provide a diagram with estimated timelines and effort required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More data quality checks to account for anomalous raw data (such as borough in accident data as shown previously)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Ben</a:t>
            </a:r>
          </a:p>
        </p:txBody>
      </p:sp>
      <p:sp>
        <p:nvSpPr>
          <p:cNvPr id="4" name="Header Placeholder 3"/>
          <p:cNvSpPr>
            <a:spLocks noGrp="1"/>
          </p:cNvSpPr>
          <p:nvPr>
            <p:ph type="hdr" sz="quarter"/>
          </p:nvPr>
        </p:nvSpPr>
        <p:spPr/>
        <p:txBody>
          <a:bodyPr/>
          <a:lstStyle/>
          <a:p>
            <a:pPr>
              <a:defRPr/>
            </a:pPr>
            <a:endParaRPr lang="en-US" altLang="en-US"/>
          </a:p>
        </p:txBody>
      </p:sp>
      <p:sp>
        <p:nvSpPr>
          <p:cNvPr id="5" name="Footer Placeholder 4"/>
          <p:cNvSpPr>
            <a:spLocks noGrp="1"/>
          </p:cNvSpPr>
          <p:nvPr>
            <p:ph type="ftr" sz="quarter" idx="4"/>
          </p:nvPr>
        </p:nvSpPr>
        <p:spPr/>
        <p:txBody>
          <a:bodyPr/>
          <a:lstStyle/>
          <a:p>
            <a:pPr>
              <a:defRPr/>
            </a:pPr>
            <a:r>
              <a:rPr lang="en-US"/>
              <a:t>© 2020 by The Hartford. Classification: Company Confidential. No part of this document may be reproduced, published or used without the permission of The Hartford.</a:t>
            </a:r>
          </a:p>
        </p:txBody>
      </p:sp>
      <p:sp>
        <p:nvSpPr>
          <p:cNvPr id="6" name="Slide Number Placeholder 5"/>
          <p:cNvSpPr>
            <a:spLocks noGrp="1"/>
          </p:cNvSpPr>
          <p:nvPr>
            <p:ph type="sldNum" sz="quarter" idx="5"/>
          </p:nvPr>
        </p:nvSpPr>
        <p:spPr/>
        <p:txBody>
          <a:bodyPr/>
          <a:lstStyle/>
          <a:p>
            <a:pPr>
              <a:defRPr/>
            </a:pPr>
            <a:fld id="{0EB2B284-1554-48B6-A6E2-FFBA963387BB}" type="slidenum">
              <a:rPr lang="en-US" altLang="en-US" smtClean="0"/>
              <a:pPr>
                <a:defRPr/>
              </a:pPr>
              <a:t>13</a:t>
            </a:fld>
            <a:endParaRPr lang="en-US" altLang="en-US"/>
          </a:p>
        </p:txBody>
      </p:sp>
    </p:spTree>
    <p:extLst>
      <p:ext uri="{BB962C8B-B14F-4D97-AF65-F5344CB8AC3E}">
        <p14:creationId xmlns:p14="http://schemas.microsoft.com/office/powerpoint/2010/main" val="1649393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wanted to thank Tarek and Harshit for an amazing and memorable 8 weeks of training. And to thank all </a:t>
            </a:r>
          </a:p>
        </p:txBody>
      </p:sp>
      <p:sp>
        <p:nvSpPr>
          <p:cNvPr id="4" name="Header Placeholder 3"/>
          <p:cNvSpPr>
            <a:spLocks noGrp="1"/>
          </p:cNvSpPr>
          <p:nvPr>
            <p:ph type="hdr" sz="quarter"/>
          </p:nvPr>
        </p:nvSpPr>
        <p:spPr/>
        <p:txBody>
          <a:bodyPr/>
          <a:lstStyle/>
          <a:p>
            <a:pPr>
              <a:defRPr/>
            </a:pPr>
            <a:endParaRPr lang="en-US" altLang="en-US"/>
          </a:p>
        </p:txBody>
      </p:sp>
      <p:sp>
        <p:nvSpPr>
          <p:cNvPr id="5" name="Footer Placeholder 4"/>
          <p:cNvSpPr>
            <a:spLocks noGrp="1"/>
          </p:cNvSpPr>
          <p:nvPr>
            <p:ph type="ftr" sz="quarter" idx="4"/>
          </p:nvPr>
        </p:nvSpPr>
        <p:spPr/>
        <p:txBody>
          <a:bodyPr/>
          <a:lstStyle/>
          <a:p>
            <a:pPr>
              <a:defRPr/>
            </a:pPr>
            <a:r>
              <a:rPr lang="en-US"/>
              <a:t>© 2020 by The Hartford. Classification: Company Confidential. No part of this document may be reproduced, published or used without the permission of The Hartford.</a:t>
            </a:r>
          </a:p>
        </p:txBody>
      </p:sp>
      <p:sp>
        <p:nvSpPr>
          <p:cNvPr id="6" name="Slide Number Placeholder 5"/>
          <p:cNvSpPr>
            <a:spLocks noGrp="1"/>
          </p:cNvSpPr>
          <p:nvPr>
            <p:ph type="sldNum" sz="quarter" idx="5"/>
          </p:nvPr>
        </p:nvSpPr>
        <p:spPr/>
        <p:txBody>
          <a:bodyPr/>
          <a:lstStyle/>
          <a:p>
            <a:pPr>
              <a:defRPr/>
            </a:pPr>
            <a:fld id="{0EB2B284-1554-48B6-A6E2-FFBA963387BB}" type="slidenum">
              <a:rPr lang="en-US" altLang="en-US" smtClean="0"/>
              <a:pPr>
                <a:defRPr/>
              </a:pPr>
              <a:t>14</a:t>
            </a:fld>
            <a:endParaRPr lang="en-US" altLang="en-US"/>
          </a:p>
        </p:txBody>
      </p:sp>
    </p:spTree>
    <p:extLst>
      <p:ext uri="{BB962C8B-B14F-4D97-AF65-F5344CB8AC3E}">
        <p14:creationId xmlns:p14="http://schemas.microsoft.com/office/powerpoint/2010/main" val="157324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get into the project we wanted to go through some quick introductions of the members of our group. As I just mentioned my name is Kaitlyn and I studied computer information systems at Bentley university for my undergraduate degree</a:t>
            </a:r>
          </a:p>
          <a:p>
            <a:endParaRPr lang="en-US"/>
          </a:p>
          <a:p>
            <a:r>
              <a:rPr lang="en-US"/>
              <a:t>1.Kaitlyn</a:t>
            </a:r>
          </a:p>
          <a:p>
            <a:r>
              <a:rPr lang="en-US"/>
              <a:t>2.Ben</a:t>
            </a:r>
          </a:p>
          <a:p>
            <a:r>
              <a:rPr lang="en-US"/>
              <a:t>3.Aryan</a:t>
            </a:r>
          </a:p>
          <a:p>
            <a:r>
              <a:rPr lang="en-US"/>
              <a:t>4.Bella</a:t>
            </a:r>
          </a:p>
        </p:txBody>
      </p:sp>
      <p:sp>
        <p:nvSpPr>
          <p:cNvPr id="4" name="Header Placeholder 3"/>
          <p:cNvSpPr>
            <a:spLocks noGrp="1"/>
          </p:cNvSpPr>
          <p:nvPr>
            <p:ph type="hdr" sz="quarter"/>
          </p:nvPr>
        </p:nvSpPr>
        <p:spPr/>
        <p:txBody>
          <a:bodyPr/>
          <a:lstStyle/>
          <a:p>
            <a:pPr>
              <a:defRPr/>
            </a:pPr>
            <a:endParaRPr lang="en-US" altLang="en-US"/>
          </a:p>
        </p:txBody>
      </p:sp>
      <p:sp>
        <p:nvSpPr>
          <p:cNvPr id="5" name="Footer Placeholder 4"/>
          <p:cNvSpPr>
            <a:spLocks noGrp="1"/>
          </p:cNvSpPr>
          <p:nvPr>
            <p:ph type="ftr" sz="quarter" idx="4"/>
          </p:nvPr>
        </p:nvSpPr>
        <p:spPr/>
        <p:txBody>
          <a:bodyPr/>
          <a:lstStyle/>
          <a:p>
            <a:pPr>
              <a:defRPr/>
            </a:pPr>
            <a:r>
              <a:rPr lang="en-US"/>
              <a:t>© 2020 by The Hartford. Classification: Company Confidential. No part of this document may be reproduced, published or used without the permission of The Hartford.</a:t>
            </a:r>
          </a:p>
        </p:txBody>
      </p:sp>
      <p:sp>
        <p:nvSpPr>
          <p:cNvPr id="6" name="Slide Number Placeholder 5"/>
          <p:cNvSpPr>
            <a:spLocks noGrp="1"/>
          </p:cNvSpPr>
          <p:nvPr>
            <p:ph type="sldNum" sz="quarter" idx="5"/>
          </p:nvPr>
        </p:nvSpPr>
        <p:spPr/>
        <p:txBody>
          <a:bodyPr/>
          <a:lstStyle/>
          <a:p>
            <a:pPr>
              <a:defRPr/>
            </a:pPr>
            <a:fld id="{0EB2B284-1554-48B6-A6E2-FFBA963387BB}" type="slidenum">
              <a:rPr lang="en-US" altLang="en-US" smtClean="0"/>
              <a:pPr>
                <a:defRPr/>
              </a:pPr>
              <a:t>2</a:t>
            </a:fld>
            <a:endParaRPr lang="en-US" altLang="en-US"/>
          </a:p>
        </p:txBody>
      </p:sp>
    </p:spTree>
    <p:extLst>
      <p:ext uri="{BB962C8B-B14F-4D97-AF65-F5344CB8AC3E}">
        <p14:creationId xmlns:p14="http://schemas.microsoft.com/office/powerpoint/2010/main" val="2147721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Ben</a:t>
            </a:r>
          </a:p>
          <a:p>
            <a:endParaRPr lang="en-US"/>
          </a:p>
          <a:p>
            <a:r>
              <a:rPr lang="en-US"/>
              <a:t>To get a better understanding of where we began we wanted to achieve</a:t>
            </a:r>
          </a:p>
        </p:txBody>
      </p:sp>
      <p:sp>
        <p:nvSpPr>
          <p:cNvPr id="4" name="Header Placeholder 3"/>
          <p:cNvSpPr>
            <a:spLocks noGrp="1"/>
          </p:cNvSpPr>
          <p:nvPr>
            <p:ph type="hdr" sz="quarter"/>
          </p:nvPr>
        </p:nvSpPr>
        <p:spPr/>
        <p:txBody>
          <a:bodyPr/>
          <a:lstStyle/>
          <a:p>
            <a:pPr>
              <a:defRPr/>
            </a:pPr>
            <a:endParaRPr lang="en-US" altLang="en-US"/>
          </a:p>
        </p:txBody>
      </p:sp>
      <p:sp>
        <p:nvSpPr>
          <p:cNvPr id="5" name="Footer Placeholder 4"/>
          <p:cNvSpPr>
            <a:spLocks noGrp="1"/>
          </p:cNvSpPr>
          <p:nvPr>
            <p:ph type="ftr" sz="quarter" idx="4"/>
          </p:nvPr>
        </p:nvSpPr>
        <p:spPr/>
        <p:txBody>
          <a:bodyPr/>
          <a:lstStyle/>
          <a:p>
            <a:pPr>
              <a:defRPr/>
            </a:pPr>
            <a:r>
              <a:rPr lang="en-US"/>
              <a:t>© 2020 by The Hartford. Classification: Company Confidential. No part of this document may be reproduced, published or used without the permission of The Hartford.</a:t>
            </a:r>
          </a:p>
        </p:txBody>
      </p:sp>
      <p:sp>
        <p:nvSpPr>
          <p:cNvPr id="6" name="Slide Number Placeholder 5"/>
          <p:cNvSpPr>
            <a:spLocks noGrp="1"/>
          </p:cNvSpPr>
          <p:nvPr>
            <p:ph type="sldNum" sz="quarter" idx="5"/>
          </p:nvPr>
        </p:nvSpPr>
        <p:spPr/>
        <p:txBody>
          <a:bodyPr/>
          <a:lstStyle/>
          <a:p>
            <a:pPr>
              <a:defRPr/>
            </a:pPr>
            <a:fld id="{0EB2B284-1554-48B6-A6E2-FFBA963387BB}" type="slidenum">
              <a:rPr lang="en-US" altLang="en-US" smtClean="0"/>
              <a:pPr>
                <a:defRPr/>
              </a:pPr>
              <a:t>3</a:t>
            </a:fld>
            <a:endParaRPr lang="en-US" altLang="en-US"/>
          </a:p>
        </p:txBody>
      </p:sp>
    </p:spTree>
    <p:extLst>
      <p:ext uri="{BB962C8B-B14F-4D97-AF65-F5344CB8AC3E}">
        <p14:creationId xmlns:p14="http://schemas.microsoft.com/office/powerpoint/2010/main" val="3395997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Aryan</a:t>
            </a:r>
          </a:p>
        </p:txBody>
      </p:sp>
      <p:sp>
        <p:nvSpPr>
          <p:cNvPr id="4" name="Header Placeholder 3"/>
          <p:cNvSpPr>
            <a:spLocks noGrp="1"/>
          </p:cNvSpPr>
          <p:nvPr>
            <p:ph type="hdr" sz="quarter"/>
          </p:nvPr>
        </p:nvSpPr>
        <p:spPr/>
        <p:txBody>
          <a:bodyPr/>
          <a:lstStyle/>
          <a:p>
            <a:pPr>
              <a:defRPr/>
            </a:pPr>
            <a:endParaRPr lang="en-US" altLang="en-US"/>
          </a:p>
        </p:txBody>
      </p:sp>
      <p:sp>
        <p:nvSpPr>
          <p:cNvPr id="5" name="Footer Placeholder 4"/>
          <p:cNvSpPr>
            <a:spLocks noGrp="1"/>
          </p:cNvSpPr>
          <p:nvPr>
            <p:ph type="ftr" sz="quarter" idx="4"/>
          </p:nvPr>
        </p:nvSpPr>
        <p:spPr/>
        <p:txBody>
          <a:bodyPr/>
          <a:lstStyle/>
          <a:p>
            <a:pPr>
              <a:defRPr/>
            </a:pPr>
            <a:r>
              <a:rPr lang="en-US"/>
              <a:t>© 2020 by The Hartford. Classification: Company Confidential. No part of this document may be reproduced, published or used without the permission of The Hartford.</a:t>
            </a:r>
          </a:p>
        </p:txBody>
      </p:sp>
      <p:sp>
        <p:nvSpPr>
          <p:cNvPr id="6" name="Slide Number Placeholder 5"/>
          <p:cNvSpPr>
            <a:spLocks noGrp="1"/>
          </p:cNvSpPr>
          <p:nvPr>
            <p:ph type="sldNum" sz="quarter" idx="5"/>
          </p:nvPr>
        </p:nvSpPr>
        <p:spPr/>
        <p:txBody>
          <a:bodyPr/>
          <a:lstStyle/>
          <a:p>
            <a:pPr>
              <a:defRPr/>
            </a:pPr>
            <a:fld id="{0EB2B284-1554-48B6-A6E2-FFBA963387BB}" type="slidenum">
              <a:rPr lang="en-US" altLang="en-US" smtClean="0"/>
              <a:pPr>
                <a:defRPr/>
              </a:pPr>
              <a:t>4</a:t>
            </a:fld>
            <a:endParaRPr lang="en-US" altLang="en-US"/>
          </a:p>
        </p:txBody>
      </p:sp>
    </p:spTree>
    <p:extLst>
      <p:ext uri="{BB962C8B-B14F-4D97-AF65-F5344CB8AC3E}">
        <p14:creationId xmlns:p14="http://schemas.microsoft.com/office/powerpoint/2010/main" val="1456999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 will go into the data we used. For this project, we used the three main sources of data, plus one external data source. It should be noted that all data sources only look at data from new York city </a:t>
            </a:r>
          </a:p>
          <a:p>
            <a:endParaRPr lang="en-US"/>
          </a:p>
          <a:p>
            <a:r>
              <a:rPr lang="en-US"/>
              <a:t>The first dataset we worked with was the high volume for hire vehicle data, which consists of a little over 100 million rows for the data that ranges from January to may 2024, which is what we had analyzed. The high volume for hire data consists of trips from for hire vehicle bases like uber and </a:t>
            </a:r>
            <a:r>
              <a:rPr lang="en-US" err="1"/>
              <a:t>lyft</a:t>
            </a:r>
            <a:r>
              <a:rPr lang="en-US"/>
              <a:t> as well as community livery bases, luxury limousine bases, and black car bases.</a:t>
            </a:r>
          </a:p>
          <a:p>
            <a:endParaRPr lang="en-US"/>
          </a:p>
          <a:p>
            <a:r>
              <a:rPr lang="en-US"/>
              <a:t>Next we worked with the yellow and green taxi data, which were originally stored in separate parquet files but we were able to merge the data into a single </a:t>
            </a:r>
            <a:r>
              <a:rPr lang="en-US" err="1"/>
              <a:t>dataframe</a:t>
            </a:r>
            <a:r>
              <a:rPr lang="en-US"/>
              <a:t> made up of approximately 34 million rows with the data ranging from September 2023 to may 2024. yellow and green taxis are vehicles that can either be street hailed by signaling to a driver who is on duty and seeking a passenger or hailed through an </a:t>
            </a:r>
            <a:r>
              <a:rPr lang="en-US" err="1"/>
              <a:t>ehail</a:t>
            </a:r>
            <a:r>
              <a:rPr lang="en-US"/>
              <a:t> app</a:t>
            </a:r>
          </a:p>
          <a:p>
            <a:endParaRPr lang="en-US"/>
          </a:p>
          <a:p>
            <a:r>
              <a:rPr lang="en-US"/>
              <a:t>Lastly, for our external data source we looked at motor vehicle collisions data over the last five years which resulted in about 488 thousand rows of data. It should be noted that this dataset does not include every instance of vehicle collisions in new York city, only those collisions where someone was unfortunately injured or killed or where the accident resulted in at least 1,000 dollars of damage</a:t>
            </a:r>
          </a:p>
        </p:txBody>
      </p:sp>
      <p:sp>
        <p:nvSpPr>
          <p:cNvPr id="4" name="Header Placeholder 3"/>
          <p:cNvSpPr>
            <a:spLocks noGrp="1"/>
          </p:cNvSpPr>
          <p:nvPr>
            <p:ph type="hdr" sz="quarter"/>
          </p:nvPr>
        </p:nvSpPr>
        <p:spPr/>
        <p:txBody>
          <a:bodyPr/>
          <a:lstStyle/>
          <a:p>
            <a:pPr>
              <a:defRPr/>
            </a:pPr>
            <a:endParaRPr lang="en-US" altLang="en-US"/>
          </a:p>
        </p:txBody>
      </p:sp>
      <p:sp>
        <p:nvSpPr>
          <p:cNvPr id="5" name="Footer Placeholder 4"/>
          <p:cNvSpPr>
            <a:spLocks noGrp="1"/>
          </p:cNvSpPr>
          <p:nvPr>
            <p:ph type="ftr" sz="quarter" idx="4"/>
          </p:nvPr>
        </p:nvSpPr>
        <p:spPr/>
        <p:txBody>
          <a:bodyPr/>
          <a:lstStyle/>
          <a:p>
            <a:pPr>
              <a:defRPr/>
            </a:pPr>
            <a:r>
              <a:rPr lang="en-US"/>
              <a:t>© 2020 by The Hartford. Classification: Company Confidential. No part of this document may be reproduced, published or used without the permission of The Hartford.</a:t>
            </a:r>
          </a:p>
        </p:txBody>
      </p:sp>
      <p:sp>
        <p:nvSpPr>
          <p:cNvPr id="6" name="Slide Number Placeholder 5"/>
          <p:cNvSpPr>
            <a:spLocks noGrp="1"/>
          </p:cNvSpPr>
          <p:nvPr>
            <p:ph type="sldNum" sz="quarter" idx="5"/>
          </p:nvPr>
        </p:nvSpPr>
        <p:spPr/>
        <p:txBody>
          <a:bodyPr/>
          <a:lstStyle/>
          <a:p>
            <a:pPr>
              <a:defRPr/>
            </a:pPr>
            <a:fld id="{0EB2B284-1554-48B6-A6E2-FFBA963387BB}" type="slidenum">
              <a:rPr lang="en-US" altLang="en-US" smtClean="0"/>
              <a:pPr>
                <a:defRPr/>
              </a:pPr>
              <a:t>5</a:t>
            </a:fld>
            <a:endParaRPr lang="en-US" altLang="en-US"/>
          </a:p>
        </p:txBody>
      </p:sp>
    </p:spTree>
    <p:extLst>
      <p:ext uri="{BB962C8B-B14F-4D97-AF65-F5344CB8AC3E}">
        <p14:creationId xmlns:p14="http://schemas.microsoft.com/office/powerpoint/2010/main" val="3031324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Aryan</a:t>
            </a:r>
          </a:p>
        </p:txBody>
      </p:sp>
      <p:sp>
        <p:nvSpPr>
          <p:cNvPr id="4" name="Header Placeholder 3"/>
          <p:cNvSpPr>
            <a:spLocks noGrp="1"/>
          </p:cNvSpPr>
          <p:nvPr>
            <p:ph type="hdr" sz="quarter"/>
          </p:nvPr>
        </p:nvSpPr>
        <p:spPr/>
        <p:txBody>
          <a:bodyPr/>
          <a:lstStyle/>
          <a:p>
            <a:pPr>
              <a:defRPr/>
            </a:pPr>
            <a:endParaRPr lang="en-US" altLang="en-US"/>
          </a:p>
        </p:txBody>
      </p:sp>
      <p:sp>
        <p:nvSpPr>
          <p:cNvPr id="5" name="Footer Placeholder 4"/>
          <p:cNvSpPr>
            <a:spLocks noGrp="1"/>
          </p:cNvSpPr>
          <p:nvPr>
            <p:ph type="ftr" sz="quarter" idx="4"/>
          </p:nvPr>
        </p:nvSpPr>
        <p:spPr/>
        <p:txBody>
          <a:bodyPr/>
          <a:lstStyle/>
          <a:p>
            <a:pPr>
              <a:defRPr/>
            </a:pPr>
            <a:r>
              <a:rPr lang="en-US"/>
              <a:t>© 2020 by The Hartford. Classification: Company Confidential. No part of this document may be reproduced, published or used without the permission of The Hartford.</a:t>
            </a:r>
          </a:p>
        </p:txBody>
      </p:sp>
      <p:sp>
        <p:nvSpPr>
          <p:cNvPr id="6" name="Slide Number Placeholder 5"/>
          <p:cNvSpPr>
            <a:spLocks noGrp="1"/>
          </p:cNvSpPr>
          <p:nvPr>
            <p:ph type="sldNum" sz="quarter" idx="5"/>
          </p:nvPr>
        </p:nvSpPr>
        <p:spPr/>
        <p:txBody>
          <a:bodyPr/>
          <a:lstStyle/>
          <a:p>
            <a:pPr>
              <a:defRPr/>
            </a:pPr>
            <a:fld id="{0EB2B284-1554-48B6-A6E2-FFBA963387BB}" type="slidenum">
              <a:rPr lang="en-US" altLang="en-US" smtClean="0"/>
              <a:pPr>
                <a:defRPr/>
              </a:pPr>
              <a:t>7</a:t>
            </a:fld>
            <a:endParaRPr lang="en-US" altLang="en-US"/>
          </a:p>
        </p:txBody>
      </p:sp>
    </p:spTree>
    <p:extLst>
      <p:ext uri="{BB962C8B-B14F-4D97-AF65-F5344CB8AC3E}">
        <p14:creationId xmlns:p14="http://schemas.microsoft.com/office/powerpoint/2010/main" val="395120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Ben</a:t>
            </a:r>
          </a:p>
          <a:p>
            <a:endParaRPr lang="en-US"/>
          </a:p>
          <a:p>
            <a:r>
              <a:rPr lang="en-US"/>
              <a:t>Accident Data Set was very large and had records from 2002. We chose to trim it down to 5 years because we could still pull meaningful accurate stats while reducing the ETL process time. </a:t>
            </a:r>
          </a:p>
          <a:p>
            <a:endParaRPr lang="en-US"/>
          </a:p>
          <a:p>
            <a:r>
              <a:rPr lang="en-US"/>
              <a:t>Saved </a:t>
            </a:r>
            <a:r>
              <a:rPr lang="en-US" err="1"/>
              <a:t>approx</a:t>
            </a:r>
            <a:r>
              <a:rPr lang="en-US"/>
              <a:t> : 12.5 thousand rows by using borough column to fill missing longitude and latitude columns</a:t>
            </a:r>
          </a:p>
          <a:p>
            <a:endParaRPr lang="en-US"/>
          </a:p>
          <a:p>
            <a:r>
              <a:rPr lang="en-US"/>
              <a:t>Borough Column important for joining data for visualization and analysis	</a:t>
            </a:r>
          </a:p>
          <a:p>
            <a:r>
              <a:rPr lang="en-US"/>
              <a:t>Saved </a:t>
            </a:r>
            <a:r>
              <a:rPr lang="en-US" err="1"/>
              <a:t>approx</a:t>
            </a:r>
            <a:r>
              <a:rPr lang="en-US"/>
              <a:t> : 191,000 rows by using longitude and latitude to fill missing borough, about 27% of the total rows </a:t>
            </a:r>
          </a:p>
          <a:p>
            <a:endParaRPr lang="en-US"/>
          </a:p>
          <a:p>
            <a:r>
              <a:rPr lang="en-US"/>
              <a:t>Discovered anomalous raw data in the form of incorrect borough classification.</a:t>
            </a:r>
          </a:p>
          <a:p>
            <a:endParaRPr lang="en-US"/>
          </a:p>
        </p:txBody>
      </p:sp>
      <p:sp>
        <p:nvSpPr>
          <p:cNvPr id="4" name="Header Placeholder 3"/>
          <p:cNvSpPr>
            <a:spLocks noGrp="1"/>
          </p:cNvSpPr>
          <p:nvPr>
            <p:ph type="hdr" sz="quarter"/>
          </p:nvPr>
        </p:nvSpPr>
        <p:spPr/>
        <p:txBody>
          <a:bodyPr/>
          <a:lstStyle/>
          <a:p>
            <a:pPr>
              <a:defRPr/>
            </a:pPr>
            <a:endParaRPr lang="en-US" altLang="en-US"/>
          </a:p>
        </p:txBody>
      </p:sp>
      <p:sp>
        <p:nvSpPr>
          <p:cNvPr id="5" name="Footer Placeholder 4"/>
          <p:cNvSpPr>
            <a:spLocks noGrp="1"/>
          </p:cNvSpPr>
          <p:nvPr>
            <p:ph type="ftr" sz="quarter" idx="4"/>
          </p:nvPr>
        </p:nvSpPr>
        <p:spPr/>
        <p:txBody>
          <a:bodyPr/>
          <a:lstStyle/>
          <a:p>
            <a:pPr>
              <a:defRPr/>
            </a:pPr>
            <a:r>
              <a:rPr lang="en-US"/>
              <a:t>© 2020 by The Hartford. Classification: Company Confidential. No part of this document may be reproduced, published or used without the permission of The Hartford.</a:t>
            </a:r>
          </a:p>
        </p:txBody>
      </p:sp>
      <p:sp>
        <p:nvSpPr>
          <p:cNvPr id="6" name="Slide Number Placeholder 5"/>
          <p:cNvSpPr>
            <a:spLocks noGrp="1"/>
          </p:cNvSpPr>
          <p:nvPr>
            <p:ph type="sldNum" sz="quarter" idx="5"/>
          </p:nvPr>
        </p:nvSpPr>
        <p:spPr/>
        <p:txBody>
          <a:bodyPr/>
          <a:lstStyle/>
          <a:p>
            <a:pPr>
              <a:defRPr/>
            </a:pPr>
            <a:fld id="{0EB2B284-1554-48B6-A6E2-FFBA963387BB}" type="slidenum">
              <a:rPr lang="en-US" altLang="en-US" smtClean="0"/>
              <a:pPr>
                <a:defRPr/>
              </a:pPr>
              <a:t>8</a:t>
            </a:fld>
            <a:endParaRPr lang="en-US" altLang="en-US"/>
          </a:p>
        </p:txBody>
      </p:sp>
    </p:spTree>
    <p:extLst>
      <p:ext uri="{BB962C8B-B14F-4D97-AF65-F5344CB8AC3E}">
        <p14:creationId xmlns:p14="http://schemas.microsoft.com/office/powerpoint/2010/main" val="3159180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Ben</a:t>
            </a:r>
          </a:p>
          <a:p>
            <a:endParaRPr lang="en-US"/>
          </a:p>
          <a:p>
            <a:r>
              <a:rPr lang="en-US"/>
              <a:t>Diagram showing how </a:t>
            </a:r>
            <a:r>
              <a:rPr lang="en-US" err="1"/>
              <a:t>GeoData</a:t>
            </a:r>
            <a:r>
              <a:rPr lang="en-US"/>
              <a:t> of NYC Boroughs is used to fill NULL values</a:t>
            </a:r>
          </a:p>
        </p:txBody>
      </p:sp>
      <p:sp>
        <p:nvSpPr>
          <p:cNvPr id="4" name="Header Placeholder 3"/>
          <p:cNvSpPr>
            <a:spLocks noGrp="1"/>
          </p:cNvSpPr>
          <p:nvPr>
            <p:ph type="hdr" sz="quarter"/>
          </p:nvPr>
        </p:nvSpPr>
        <p:spPr/>
        <p:txBody>
          <a:bodyPr/>
          <a:lstStyle/>
          <a:p>
            <a:pPr>
              <a:defRPr/>
            </a:pPr>
            <a:endParaRPr lang="en-US" altLang="en-US"/>
          </a:p>
        </p:txBody>
      </p:sp>
      <p:sp>
        <p:nvSpPr>
          <p:cNvPr id="5" name="Footer Placeholder 4"/>
          <p:cNvSpPr>
            <a:spLocks noGrp="1"/>
          </p:cNvSpPr>
          <p:nvPr>
            <p:ph type="ftr" sz="quarter" idx="4"/>
          </p:nvPr>
        </p:nvSpPr>
        <p:spPr/>
        <p:txBody>
          <a:bodyPr/>
          <a:lstStyle/>
          <a:p>
            <a:pPr>
              <a:defRPr/>
            </a:pPr>
            <a:r>
              <a:rPr lang="en-US"/>
              <a:t>© 2020 by The Hartford. Classification: Company Confidential. No part of this document may be reproduced, published or used without the permission of The Hartford.</a:t>
            </a:r>
          </a:p>
        </p:txBody>
      </p:sp>
      <p:sp>
        <p:nvSpPr>
          <p:cNvPr id="6" name="Slide Number Placeholder 5"/>
          <p:cNvSpPr>
            <a:spLocks noGrp="1"/>
          </p:cNvSpPr>
          <p:nvPr>
            <p:ph type="sldNum" sz="quarter" idx="5"/>
          </p:nvPr>
        </p:nvSpPr>
        <p:spPr/>
        <p:txBody>
          <a:bodyPr/>
          <a:lstStyle/>
          <a:p>
            <a:pPr>
              <a:defRPr/>
            </a:pPr>
            <a:fld id="{0EB2B284-1554-48B6-A6E2-FFBA963387BB}" type="slidenum">
              <a:rPr lang="en-US" altLang="en-US" smtClean="0"/>
              <a:pPr>
                <a:defRPr/>
              </a:pPr>
              <a:t>9</a:t>
            </a:fld>
            <a:endParaRPr lang="en-US" altLang="en-US"/>
          </a:p>
        </p:txBody>
      </p:sp>
    </p:spTree>
    <p:extLst>
      <p:ext uri="{BB962C8B-B14F-4D97-AF65-F5344CB8AC3E}">
        <p14:creationId xmlns:p14="http://schemas.microsoft.com/office/powerpoint/2010/main" val="3208403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Bella</a:t>
            </a:r>
          </a:p>
        </p:txBody>
      </p:sp>
      <p:sp>
        <p:nvSpPr>
          <p:cNvPr id="4" name="Header Placeholder 3"/>
          <p:cNvSpPr>
            <a:spLocks noGrp="1"/>
          </p:cNvSpPr>
          <p:nvPr>
            <p:ph type="hdr" sz="quarter"/>
          </p:nvPr>
        </p:nvSpPr>
        <p:spPr/>
        <p:txBody>
          <a:bodyPr/>
          <a:lstStyle/>
          <a:p>
            <a:pPr>
              <a:defRPr/>
            </a:pPr>
            <a:endParaRPr lang="en-US" altLang="en-US"/>
          </a:p>
        </p:txBody>
      </p:sp>
      <p:sp>
        <p:nvSpPr>
          <p:cNvPr id="5" name="Footer Placeholder 4"/>
          <p:cNvSpPr>
            <a:spLocks noGrp="1"/>
          </p:cNvSpPr>
          <p:nvPr>
            <p:ph type="ftr" sz="quarter" idx="4"/>
          </p:nvPr>
        </p:nvSpPr>
        <p:spPr/>
        <p:txBody>
          <a:bodyPr/>
          <a:lstStyle/>
          <a:p>
            <a:pPr>
              <a:defRPr/>
            </a:pPr>
            <a:r>
              <a:rPr lang="en-US"/>
              <a:t>© 2020 by The Hartford. Classification: Company Confidential. No part of this document may be reproduced, published or used without the permission of The Hartford.</a:t>
            </a:r>
          </a:p>
        </p:txBody>
      </p:sp>
      <p:sp>
        <p:nvSpPr>
          <p:cNvPr id="6" name="Slide Number Placeholder 5"/>
          <p:cNvSpPr>
            <a:spLocks noGrp="1"/>
          </p:cNvSpPr>
          <p:nvPr>
            <p:ph type="sldNum" sz="quarter" idx="5"/>
          </p:nvPr>
        </p:nvSpPr>
        <p:spPr/>
        <p:txBody>
          <a:bodyPr/>
          <a:lstStyle/>
          <a:p>
            <a:pPr>
              <a:defRPr/>
            </a:pPr>
            <a:fld id="{0EB2B284-1554-48B6-A6E2-FFBA963387BB}" type="slidenum">
              <a:rPr lang="en-US" altLang="en-US" smtClean="0"/>
              <a:pPr>
                <a:defRPr/>
              </a:pPr>
              <a:t>10</a:t>
            </a:fld>
            <a:endParaRPr lang="en-US" altLang="en-US"/>
          </a:p>
        </p:txBody>
      </p:sp>
    </p:spTree>
    <p:extLst>
      <p:ext uri="{BB962C8B-B14F-4D97-AF65-F5344CB8AC3E}">
        <p14:creationId xmlns:p14="http://schemas.microsoft.com/office/powerpoint/2010/main" val="28027552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443" b="36565"/>
          <a:stretch/>
        </p:blipFill>
        <p:spPr>
          <a:xfrm>
            <a:off x="0" y="1"/>
            <a:ext cx="5355807" cy="6858000"/>
          </a:xfrm>
          <a:prstGeom prst="rect">
            <a:avLst/>
          </a:prstGeom>
        </p:spPr>
      </p:pic>
      <p:pic>
        <p:nvPicPr>
          <p:cNvPr id="4" name="Picture 7"/>
          <p:cNvPicPr>
            <a:picLocks noChangeAspect="1" noChangeArrowheads="1"/>
          </p:cNvPicPr>
          <p:nvPr userDrawn="1"/>
        </p:nvPicPr>
        <p:blipFill>
          <a:blip r:embed="rId3"/>
          <a:srcRect/>
          <a:stretch>
            <a:fillRect/>
          </a:stretch>
        </p:blipFill>
        <p:spPr bwMode="auto">
          <a:xfrm>
            <a:off x="0" y="3840480"/>
            <a:ext cx="6983730" cy="1188720"/>
          </a:xfrm>
          <a:prstGeom prst="rect">
            <a:avLst/>
          </a:prstGeom>
          <a:solidFill>
            <a:srgbClr val="B6D3E9"/>
          </a:solidFill>
          <a:ln w="9525">
            <a:noFill/>
            <a:miter lim="800000"/>
            <a:headEnd/>
            <a:tailEnd/>
          </a:ln>
        </p:spPr>
      </p:pic>
      <p:pic>
        <p:nvPicPr>
          <p:cNvPr id="5" name="Picture 18" descr="Hartford_Logo"/>
          <p:cNvPicPr>
            <a:picLocks noChangeAspect="1" noChangeArrowheads="1"/>
          </p:cNvPicPr>
          <p:nvPr userDrawn="1"/>
        </p:nvPicPr>
        <p:blipFill>
          <a:blip r:embed="rId4"/>
          <a:srcRect/>
          <a:stretch>
            <a:fillRect/>
          </a:stretch>
        </p:blipFill>
        <p:spPr bwMode="auto">
          <a:xfrm>
            <a:off x="7524750" y="3790950"/>
            <a:ext cx="1247775" cy="1238250"/>
          </a:xfrm>
          <a:prstGeom prst="rect">
            <a:avLst/>
          </a:prstGeom>
          <a:noFill/>
          <a:ln w="9525">
            <a:noFill/>
            <a:miter lim="800000"/>
            <a:headEnd/>
            <a:tailEnd/>
          </a:ln>
        </p:spPr>
      </p:pic>
      <p:sp>
        <p:nvSpPr>
          <p:cNvPr id="3074" name="Rectangle 2"/>
          <p:cNvSpPr>
            <a:spLocks noGrp="1" noChangeArrowheads="1"/>
          </p:cNvSpPr>
          <p:nvPr>
            <p:ph type="ctrTitle"/>
          </p:nvPr>
        </p:nvSpPr>
        <p:spPr>
          <a:xfrm>
            <a:off x="274320" y="3840480"/>
            <a:ext cx="6400800" cy="1188720"/>
          </a:xfrm>
        </p:spPr>
        <p:txBody>
          <a:bodyPr anchor="ctr"/>
          <a:lstStyle>
            <a:lvl1pPr>
              <a:defRPr/>
            </a:lvl1pPr>
          </a:lstStyle>
          <a:p>
            <a:pPr lvl="0"/>
            <a:r>
              <a:rPr lang="en-US" altLang="en-US" noProof="0"/>
              <a:t>Click to edit Master title style</a:t>
            </a:r>
          </a:p>
        </p:txBody>
      </p:sp>
      <p:sp>
        <p:nvSpPr>
          <p:cNvPr id="3075" name="Rectangle 3"/>
          <p:cNvSpPr>
            <a:spLocks noGrp="1" noChangeArrowheads="1"/>
          </p:cNvSpPr>
          <p:nvPr>
            <p:ph type="subTitle" idx="1"/>
          </p:nvPr>
        </p:nvSpPr>
        <p:spPr>
          <a:xfrm>
            <a:off x="274320" y="5105400"/>
            <a:ext cx="6400800" cy="914400"/>
          </a:xfrm>
        </p:spPr>
        <p:txBody>
          <a:bodyPr/>
          <a:lstStyle>
            <a:lvl1pPr marL="0" indent="0">
              <a:buFontTx/>
              <a:buNone/>
              <a:defRPr sz="1400" b="0">
                <a:solidFill>
                  <a:srgbClr val="3A5A78"/>
                </a:solidFill>
              </a:defRPr>
            </a:lvl1pPr>
          </a:lstStyle>
          <a:p>
            <a:pPr lvl="0"/>
            <a:r>
              <a:rPr lang="en-US" altLang="en-US" noProof="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443" b="36565"/>
          <a:stretch/>
        </p:blipFill>
        <p:spPr>
          <a:xfrm>
            <a:off x="0" y="1"/>
            <a:ext cx="5355807" cy="6858000"/>
          </a:xfrm>
          <a:prstGeom prst="rect">
            <a:avLst/>
          </a:prstGeom>
        </p:spPr>
      </p:pic>
      <p:sp>
        <p:nvSpPr>
          <p:cNvPr id="9" name="Rectangle 8">
            <a:extLst>
              <a:ext uri="{FF2B5EF4-FFF2-40B4-BE49-F238E27FC236}">
                <a16:creationId xmlns:a16="http://schemas.microsoft.com/office/drawing/2014/main" id="{762E7447-A8E4-4D4F-B047-F0A5DD2F2A9F}"/>
              </a:ext>
            </a:extLst>
          </p:cNvPr>
          <p:cNvSpPr/>
          <p:nvPr userDrawn="1"/>
        </p:nvSpPr>
        <p:spPr>
          <a:xfrm>
            <a:off x="5563" y="3840480"/>
            <a:ext cx="6991189" cy="1188720"/>
          </a:xfrm>
          <a:prstGeom prst="rect">
            <a:avLst/>
          </a:prstGeom>
          <a:solidFill>
            <a:srgbClr val="B6D3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18" descr="Hartford_Logo"/>
          <p:cNvPicPr>
            <a:picLocks noChangeAspect="1" noChangeArrowheads="1"/>
          </p:cNvPicPr>
          <p:nvPr userDrawn="1"/>
        </p:nvPicPr>
        <p:blipFill>
          <a:blip r:embed="rId3"/>
          <a:srcRect/>
          <a:stretch>
            <a:fillRect/>
          </a:stretch>
        </p:blipFill>
        <p:spPr bwMode="auto">
          <a:xfrm>
            <a:off x="7524750" y="3790950"/>
            <a:ext cx="1247775" cy="1238250"/>
          </a:xfrm>
          <a:prstGeom prst="rect">
            <a:avLst/>
          </a:prstGeom>
          <a:noFill/>
          <a:ln w="9525">
            <a:noFill/>
            <a:miter lim="800000"/>
            <a:headEnd/>
            <a:tailEnd/>
          </a:ln>
        </p:spPr>
      </p:pic>
      <p:sp>
        <p:nvSpPr>
          <p:cNvPr id="3074" name="Rectangle 2"/>
          <p:cNvSpPr>
            <a:spLocks noGrp="1" noChangeArrowheads="1"/>
          </p:cNvSpPr>
          <p:nvPr>
            <p:ph type="ctrTitle" hasCustomPrompt="1"/>
          </p:nvPr>
        </p:nvSpPr>
        <p:spPr>
          <a:xfrm>
            <a:off x="274320" y="3840480"/>
            <a:ext cx="6400800" cy="1188720"/>
          </a:xfrm>
        </p:spPr>
        <p:txBody>
          <a:bodyPr anchor="ctr"/>
          <a:lstStyle>
            <a:lvl1pPr>
              <a:defRPr b="0">
                <a:solidFill>
                  <a:srgbClr val="3A5A78"/>
                </a:solidFill>
              </a:defRPr>
            </a:lvl1pPr>
          </a:lstStyle>
          <a:p>
            <a:pPr lvl="0"/>
            <a:r>
              <a:rPr lang="en-US" altLang="en-US" noProof="0"/>
              <a:t>INTERNAL DIVIDER PAGE</a:t>
            </a:r>
          </a:p>
        </p:txBody>
      </p:sp>
      <p:sp>
        <p:nvSpPr>
          <p:cNvPr id="3075" name="Rectangle 3"/>
          <p:cNvSpPr>
            <a:spLocks noGrp="1" noChangeArrowheads="1"/>
          </p:cNvSpPr>
          <p:nvPr>
            <p:ph type="subTitle" idx="1"/>
          </p:nvPr>
        </p:nvSpPr>
        <p:spPr>
          <a:xfrm>
            <a:off x="274320" y="5105400"/>
            <a:ext cx="6400800" cy="914400"/>
          </a:xfrm>
        </p:spPr>
        <p:txBody>
          <a:bodyPr/>
          <a:lstStyle>
            <a:lvl1pPr marL="0" indent="0">
              <a:buFontTx/>
              <a:buNone/>
              <a:defRPr sz="1400" b="0">
                <a:solidFill>
                  <a:srgbClr val="3A5A78"/>
                </a:solidFill>
              </a:defRPr>
            </a:lvl1pPr>
          </a:lstStyle>
          <a:p>
            <a:pPr lvl="0"/>
            <a:r>
              <a:rPr lang="en-US" altLang="en-US" noProof="0"/>
              <a:t>Click to edit Master subtitle style</a:t>
            </a:r>
          </a:p>
        </p:txBody>
      </p:sp>
    </p:spTree>
    <p:extLst>
      <p:ext uri="{BB962C8B-B14F-4D97-AF65-F5344CB8AC3E}">
        <p14:creationId xmlns:p14="http://schemas.microsoft.com/office/powerpoint/2010/main" val="2962001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Layout">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a:ln/>
        </p:spPr>
        <p:txBody>
          <a:bodyPr/>
          <a:lstStyle>
            <a:lvl1pPr>
              <a:defRPr/>
            </a:lvl1pPr>
          </a:lstStyle>
          <a:p>
            <a:pPr>
              <a:defRPr/>
            </a:pPr>
            <a:fld id="{1188F9D2-5B65-4C92-8FFB-3F149C9EBFE1}" type="slidenum">
              <a:rPr lang="en-US" altLang="en-US"/>
              <a:pPr>
                <a:defRPr/>
              </a:pPr>
              <a:t>‹#›</a:t>
            </a:fld>
            <a:endParaRPr lang="en-US" altLang="en-US"/>
          </a:p>
        </p:txBody>
      </p:sp>
      <p:sp>
        <p:nvSpPr>
          <p:cNvPr id="7" name="Content Placeholder 2"/>
          <p:cNvSpPr>
            <a:spLocks noGrp="1"/>
          </p:cNvSpPr>
          <p:nvPr>
            <p:ph idx="1"/>
          </p:nvPr>
        </p:nvSpPr>
        <p:spPr>
          <a:xfrm>
            <a:off x="274320" y="1371600"/>
            <a:ext cx="832104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title" hasCustomPrompt="1"/>
          </p:nvPr>
        </p:nvSpPr>
        <p:spPr bwMode="auto">
          <a:xfrm>
            <a:off x="274320" y="349625"/>
            <a:ext cx="7193280" cy="82296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a:t>Click to add title </a:t>
            </a:r>
            <a:r>
              <a:rPr lang="en-US"/>
              <a:t>– use sentence case</a:t>
            </a:r>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2A7888CC-A97D-4440-8229-399165F08B27}" type="slidenum">
              <a:rPr lang="en-US" altLang="en-US" smtClean="0"/>
              <a:pPr>
                <a:defRPr/>
              </a:pPr>
              <a:t>‹#›</a:t>
            </a:fld>
            <a:endParaRPr lang="en-US" altLang="en-US"/>
          </a:p>
        </p:txBody>
      </p:sp>
      <p:sp>
        <p:nvSpPr>
          <p:cNvPr id="5" name="Content Placeholder 2"/>
          <p:cNvSpPr>
            <a:spLocks noGrp="1"/>
          </p:cNvSpPr>
          <p:nvPr>
            <p:ph idx="11"/>
          </p:nvPr>
        </p:nvSpPr>
        <p:spPr>
          <a:xfrm>
            <a:off x="274320" y="1371600"/>
            <a:ext cx="393192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idx="12"/>
          </p:nvPr>
        </p:nvSpPr>
        <p:spPr>
          <a:xfrm>
            <a:off x="4663440" y="1371600"/>
            <a:ext cx="393192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title" hasCustomPrompt="1"/>
          </p:nvPr>
        </p:nvSpPr>
        <p:spPr bwMode="auto">
          <a:xfrm>
            <a:off x="274320" y="349625"/>
            <a:ext cx="7193280" cy="82296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a:t>Click to add title </a:t>
            </a:r>
            <a:r>
              <a:rPr lang="en-US"/>
              <a:t>– use sentence case</a:t>
            </a:r>
            <a:endParaRPr lang="en-US" altLang="en-US"/>
          </a:p>
        </p:txBody>
      </p:sp>
    </p:spTree>
    <p:extLst>
      <p:ext uri="{BB962C8B-B14F-4D97-AF65-F5344CB8AC3E}">
        <p14:creationId xmlns:p14="http://schemas.microsoft.com/office/powerpoint/2010/main" val="1652207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mp; Two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0" y="3200400"/>
            <a:ext cx="3931920" cy="297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1188F9D2-5B65-4C92-8FFB-3F149C9EBFE1}" type="slidenum">
              <a:rPr lang="en-US" altLang="en-US"/>
              <a:pPr>
                <a:defRPr/>
              </a:pPr>
              <a:t>‹#›</a:t>
            </a:fld>
            <a:endParaRPr lang="en-US" altLang="en-US"/>
          </a:p>
        </p:txBody>
      </p:sp>
      <p:sp>
        <p:nvSpPr>
          <p:cNvPr id="5" name="Content Placeholder 2"/>
          <p:cNvSpPr>
            <a:spLocks noGrp="1"/>
          </p:cNvSpPr>
          <p:nvPr>
            <p:ph idx="11"/>
          </p:nvPr>
        </p:nvSpPr>
        <p:spPr>
          <a:xfrm>
            <a:off x="4663440" y="3200400"/>
            <a:ext cx="3931920" cy="297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idx="12"/>
          </p:nvPr>
        </p:nvSpPr>
        <p:spPr>
          <a:xfrm>
            <a:off x="274320" y="1371600"/>
            <a:ext cx="832104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title" hasCustomPrompt="1"/>
          </p:nvPr>
        </p:nvSpPr>
        <p:spPr bwMode="auto">
          <a:xfrm>
            <a:off x="274320" y="349625"/>
            <a:ext cx="7193280" cy="82296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a:t>Click to add title </a:t>
            </a:r>
            <a:r>
              <a:rPr lang="en-US"/>
              <a:t>– use sentence case</a:t>
            </a:r>
            <a:endParaRPr lang="en-US" altLang="en-US"/>
          </a:p>
        </p:txBody>
      </p:sp>
    </p:spTree>
    <p:extLst>
      <p:ext uri="{BB962C8B-B14F-4D97-AF65-F5344CB8AC3E}">
        <p14:creationId xmlns:p14="http://schemas.microsoft.com/office/powerpoint/2010/main" val="3627965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6"/>
          <p:cNvSpPr>
            <a:spLocks noGrp="1" noChangeArrowheads="1"/>
          </p:cNvSpPr>
          <p:nvPr>
            <p:ph type="sldNum" sz="quarter" idx="10"/>
          </p:nvPr>
        </p:nvSpPr>
        <p:spPr>
          <a:ln/>
        </p:spPr>
        <p:txBody>
          <a:bodyPr/>
          <a:lstStyle>
            <a:lvl1pPr>
              <a:defRPr/>
            </a:lvl1pPr>
          </a:lstStyle>
          <a:p>
            <a:pPr>
              <a:defRPr/>
            </a:pPr>
            <a:fld id="{1163B6C9-B84A-40BC-93CF-54B09D60C2F0}" type="slidenum">
              <a:rPr lang="en-US" altLang="en-US"/>
              <a:pPr>
                <a:defRPr/>
              </a:pPr>
              <a:t>‹#›</a:t>
            </a:fld>
            <a:endParaRPr lang="en-US" altLang="en-US"/>
          </a:p>
        </p:txBody>
      </p:sp>
      <p:sp>
        <p:nvSpPr>
          <p:cNvPr id="4" name="Rectangle 2"/>
          <p:cNvSpPr>
            <a:spLocks noGrp="1" noChangeArrowheads="1"/>
          </p:cNvSpPr>
          <p:nvPr>
            <p:ph type="title" hasCustomPrompt="1"/>
          </p:nvPr>
        </p:nvSpPr>
        <p:spPr bwMode="auto">
          <a:xfrm>
            <a:off x="274320" y="349625"/>
            <a:ext cx="7193280" cy="82296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a:t>Click to add title </a:t>
            </a:r>
            <a:r>
              <a:rPr lang="en-US"/>
              <a:t>– use sentence case</a:t>
            </a:r>
            <a:endParaRPr lang="en-US" altLang="en-US"/>
          </a:p>
        </p:txBody>
      </p:sp>
      <p:sp>
        <p:nvSpPr>
          <p:cNvPr id="5" name="TextBox 4"/>
          <p:cNvSpPr txBox="1"/>
          <p:nvPr userDrawn="1"/>
        </p:nvSpPr>
        <p:spPr>
          <a:xfrm>
            <a:off x="864394" y="5498068"/>
            <a:ext cx="2945606" cy="369332"/>
          </a:xfrm>
          <a:prstGeom prst="rect">
            <a:avLst/>
          </a:prstGeom>
          <a:noFill/>
        </p:spPr>
        <p:txBody>
          <a:bodyPr wrap="square" rtlCol="0">
            <a:spAutoFit/>
          </a:bodyPr>
          <a:lstStyle/>
          <a:p>
            <a:r>
              <a:rPr lang="en-US"/>
              <a:t>Sample Charts</a:t>
            </a:r>
          </a:p>
        </p:txBody>
      </p:sp>
      <p:graphicFrame>
        <p:nvGraphicFramePr>
          <p:cNvPr id="6" name="Chart 2"/>
          <p:cNvGraphicFramePr>
            <a:graphicFrameLocks/>
          </p:cNvGraphicFramePr>
          <p:nvPr userDrawn="1">
            <p:extLst>
              <p:ext uri="{D42A27DB-BD31-4B8C-83A1-F6EECF244321}">
                <p14:modId xmlns:p14="http://schemas.microsoft.com/office/powerpoint/2010/main" val="2414641829"/>
              </p:ext>
            </p:extLst>
          </p:nvPr>
        </p:nvGraphicFramePr>
        <p:xfrm>
          <a:off x="605305" y="1905000"/>
          <a:ext cx="3585695" cy="324400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2"/>
          <p:cNvGraphicFramePr>
            <a:graphicFrameLocks/>
          </p:cNvGraphicFramePr>
          <p:nvPr userDrawn="1">
            <p:extLst>
              <p:ext uri="{D42A27DB-BD31-4B8C-83A1-F6EECF244321}">
                <p14:modId xmlns:p14="http://schemas.microsoft.com/office/powerpoint/2010/main" val="950018282"/>
              </p:ext>
            </p:extLst>
          </p:nvPr>
        </p:nvGraphicFramePr>
        <p:xfrm>
          <a:off x="4953000" y="2066472"/>
          <a:ext cx="3228734" cy="29210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27268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6"/>
          <p:cNvSpPr>
            <a:spLocks noGrp="1" noChangeArrowheads="1"/>
          </p:cNvSpPr>
          <p:nvPr>
            <p:ph type="sldNum" sz="quarter" idx="10"/>
          </p:nvPr>
        </p:nvSpPr>
        <p:spPr>
          <a:ln/>
        </p:spPr>
        <p:txBody>
          <a:bodyPr/>
          <a:lstStyle>
            <a:lvl1pPr>
              <a:defRPr/>
            </a:lvl1pPr>
          </a:lstStyle>
          <a:p>
            <a:pPr>
              <a:defRPr/>
            </a:pPr>
            <a:fld id="{1163B6C9-B84A-40BC-93CF-54B09D60C2F0}" type="slidenum">
              <a:rPr lang="en-US" altLang="en-US"/>
              <a:pPr>
                <a:defRPr/>
              </a:pPr>
              <a:t>‹#›</a:t>
            </a:fld>
            <a:endParaRPr lang="en-US" altLang="en-US"/>
          </a:p>
        </p:txBody>
      </p:sp>
      <p:sp>
        <p:nvSpPr>
          <p:cNvPr id="4" name="Rectangle 2"/>
          <p:cNvSpPr>
            <a:spLocks noGrp="1" noChangeArrowheads="1"/>
          </p:cNvSpPr>
          <p:nvPr>
            <p:ph type="title" hasCustomPrompt="1"/>
          </p:nvPr>
        </p:nvSpPr>
        <p:spPr bwMode="auto">
          <a:xfrm>
            <a:off x="274320" y="349625"/>
            <a:ext cx="7193280" cy="82296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a:t>Click to add title </a:t>
            </a:r>
            <a:r>
              <a:rPr lang="en-US"/>
              <a:t>– use sentence case</a:t>
            </a:r>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6B7265E8-8161-46F2-A219-55BD5CF01B9F}"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443" b="36565"/>
          <a:stretch/>
        </p:blipFill>
        <p:spPr>
          <a:xfrm>
            <a:off x="0" y="1"/>
            <a:ext cx="5355807" cy="6858000"/>
          </a:xfrm>
          <a:prstGeom prst="rect">
            <a:avLst/>
          </a:prstGeom>
        </p:spPr>
      </p:pic>
      <p:pic>
        <p:nvPicPr>
          <p:cNvPr id="8" name="Picture 7">
            <a:extLst>
              <a:ext uri="{FF2B5EF4-FFF2-40B4-BE49-F238E27FC236}">
                <a16:creationId xmlns:a16="http://schemas.microsoft.com/office/drawing/2014/main" id="{65F84DB4-7A70-C747-A632-B8EC891DEBC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7870" b="18570"/>
          <a:stretch/>
        </p:blipFill>
        <p:spPr>
          <a:xfrm>
            <a:off x="-6172200" y="175243"/>
            <a:ext cx="5253242" cy="6682757"/>
          </a:xfrm>
          <a:prstGeom prst="rect">
            <a:avLst/>
          </a:prstGeom>
        </p:spPr>
      </p:pic>
      <p:pic>
        <p:nvPicPr>
          <p:cNvPr id="4" name="Picture 7"/>
          <p:cNvPicPr>
            <a:picLocks noChangeAspect="1" noChangeArrowheads="1"/>
          </p:cNvPicPr>
          <p:nvPr userDrawn="1"/>
        </p:nvPicPr>
        <p:blipFill>
          <a:blip r:embed="rId4"/>
          <a:srcRect/>
          <a:stretch>
            <a:fillRect/>
          </a:stretch>
        </p:blipFill>
        <p:spPr bwMode="auto">
          <a:xfrm>
            <a:off x="0" y="3840480"/>
            <a:ext cx="6983730" cy="1188720"/>
          </a:xfrm>
          <a:prstGeom prst="rect">
            <a:avLst/>
          </a:prstGeom>
          <a:solidFill>
            <a:srgbClr val="B6D3E9"/>
          </a:solidFill>
          <a:ln w="9525">
            <a:noFill/>
            <a:miter lim="800000"/>
            <a:headEnd/>
            <a:tailEnd/>
          </a:ln>
        </p:spPr>
      </p:pic>
      <p:pic>
        <p:nvPicPr>
          <p:cNvPr id="5" name="Picture 18" descr="Hartford_Logo"/>
          <p:cNvPicPr>
            <a:picLocks noChangeAspect="1" noChangeArrowheads="1"/>
          </p:cNvPicPr>
          <p:nvPr userDrawn="1"/>
        </p:nvPicPr>
        <p:blipFill>
          <a:blip r:embed="rId5"/>
          <a:srcRect/>
          <a:stretch>
            <a:fillRect/>
          </a:stretch>
        </p:blipFill>
        <p:spPr bwMode="auto">
          <a:xfrm>
            <a:off x="7524750" y="3790950"/>
            <a:ext cx="1247775" cy="1238250"/>
          </a:xfrm>
          <a:prstGeom prst="rect">
            <a:avLst/>
          </a:prstGeom>
          <a:noFill/>
          <a:ln w="9525">
            <a:noFill/>
            <a:miter lim="800000"/>
            <a:headEnd/>
            <a:tailEnd/>
          </a:ln>
        </p:spPr>
      </p:pic>
      <p:sp>
        <p:nvSpPr>
          <p:cNvPr id="3074" name="Rectangle 2"/>
          <p:cNvSpPr>
            <a:spLocks noGrp="1" noChangeArrowheads="1"/>
          </p:cNvSpPr>
          <p:nvPr>
            <p:ph type="ctrTitle" hasCustomPrompt="1"/>
          </p:nvPr>
        </p:nvSpPr>
        <p:spPr>
          <a:xfrm>
            <a:off x="274320" y="3840480"/>
            <a:ext cx="6400800" cy="1188720"/>
          </a:xfrm>
        </p:spPr>
        <p:txBody>
          <a:bodyPr anchor="ctr"/>
          <a:lstStyle>
            <a:lvl1pPr>
              <a:defRPr/>
            </a:lvl1pPr>
          </a:lstStyle>
          <a:p>
            <a:pPr lvl="0"/>
            <a:r>
              <a:rPr lang="en-US" altLang="en-US" noProof="0"/>
              <a:t>CLOSING SLIDE</a:t>
            </a:r>
          </a:p>
        </p:txBody>
      </p:sp>
    </p:spTree>
    <p:extLst>
      <p:ext uri="{BB962C8B-B14F-4D97-AF65-F5344CB8AC3E}">
        <p14:creationId xmlns:p14="http://schemas.microsoft.com/office/powerpoint/2010/main" val="2350641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9" descr="Hartford_Logo"/>
          <p:cNvPicPr>
            <a:picLocks noChangeAspect="1" noChangeArrowheads="1"/>
          </p:cNvPicPr>
          <p:nvPr userDrawn="1"/>
        </p:nvPicPr>
        <p:blipFill>
          <a:blip r:embed="rId11"/>
          <a:srcRect/>
          <a:stretch>
            <a:fillRect/>
          </a:stretch>
        </p:blipFill>
        <p:spPr bwMode="auto">
          <a:xfrm>
            <a:off x="7848600" y="257175"/>
            <a:ext cx="831850" cy="825500"/>
          </a:xfrm>
          <a:prstGeom prst="rect">
            <a:avLst/>
          </a:prstGeom>
          <a:noFill/>
          <a:ln w="9525">
            <a:noFill/>
            <a:miter lim="800000"/>
            <a:headEnd/>
            <a:tailEnd/>
          </a:ln>
        </p:spPr>
      </p:pic>
      <p:sp>
        <p:nvSpPr>
          <p:cNvPr id="1027" name="Rectangle 2"/>
          <p:cNvSpPr>
            <a:spLocks noGrp="1" noChangeArrowheads="1"/>
          </p:cNvSpPr>
          <p:nvPr>
            <p:ph type="title"/>
          </p:nvPr>
        </p:nvSpPr>
        <p:spPr bwMode="auto">
          <a:xfrm>
            <a:off x="274320" y="349625"/>
            <a:ext cx="7193280" cy="82296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a:t>Click to add title </a:t>
            </a:r>
            <a:r>
              <a:rPr lang="en-US"/>
              <a:t>– use sentence case</a:t>
            </a:r>
            <a:endParaRPr lang="en-US" altLang="en-US"/>
          </a:p>
        </p:txBody>
      </p:sp>
      <p:sp>
        <p:nvSpPr>
          <p:cNvPr id="1028" name="Rectangle 3"/>
          <p:cNvSpPr>
            <a:spLocks noGrp="1" noChangeArrowheads="1"/>
          </p:cNvSpPr>
          <p:nvPr>
            <p:ph type="body" idx="1"/>
          </p:nvPr>
        </p:nvSpPr>
        <p:spPr bwMode="auto">
          <a:xfrm>
            <a:off x="274320" y="1371600"/>
            <a:ext cx="832104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Level 1 text is Arial 18pt, indented with a bullet</a:t>
            </a:r>
          </a:p>
          <a:p>
            <a:pPr lvl="1"/>
            <a:r>
              <a:rPr lang="en-US" altLang="en-US"/>
              <a:t>Use the “Increase Indent” and “Decrease Indent” buttons </a:t>
            </a:r>
            <a:br>
              <a:rPr lang="en-US" altLang="en-US"/>
            </a:br>
            <a:r>
              <a:rPr lang="en-US" altLang="en-US"/>
              <a:t>to change text levels</a:t>
            </a:r>
          </a:p>
          <a:p>
            <a:pPr lvl="1"/>
            <a:r>
              <a:rPr lang="en-US" altLang="en-US"/>
              <a:t>Level 2 text is Arial 18pt, indented, with a dash</a:t>
            </a:r>
          </a:p>
          <a:p>
            <a:pPr lvl="2"/>
            <a:r>
              <a:rPr lang="en-US" altLang="en-US"/>
              <a:t>Level 3 text is Arial 16pt</a:t>
            </a:r>
          </a:p>
          <a:p>
            <a:pPr lvl="3"/>
            <a:r>
              <a:rPr lang="en-US" altLang="en-US"/>
              <a:t>Level 4 text is Arial 16pt</a:t>
            </a:r>
          </a:p>
          <a:p>
            <a:pPr lvl="4"/>
            <a:r>
              <a:rPr lang="en-US" altLang="en-US"/>
              <a:t>Level 5 text is Arial 16pt</a:t>
            </a:r>
          </a:p>
          <a:p>
            <a:pPr lvl="0"/>
            <a:r>
              <a:rPr lang="en-US" altLang="en-US"/>
              <a:t>These sample slides illustrate how to use this template</a:t>
            </a:r>
          </a:p>
          <a:p>
            <a:pPr lvl="0"/>
            <a:r>
              <a:rPr lang="en-US" altLang="en-US"/>
              <a:t>Use, modify or delete these slides as appropriate</a:t>
            </a:r>
          </a:p>
        </p:txBody>
      </p:sp>
      <p:sp>
        <p:nvSpPr>
          <p:cNvPr id="1030" name="Rectangle 6"/>
          <p:cNvSpPr>
            <a:spLocks noGrp="1" noChangeArrowheads="1"/>
          </p:cNvSpPr>
          <p:nvPr>
            <p:ph type="sldNum" sz="quarter" idx="4"/>
          </p:nvPr>
        </p:nvSpPr>
        <p:spPr bwMode="auto">
          <a:xfrm>
            <a:off x="8416925" y="6537325"/>
            <a:ext cx="422275" cy="320675"/>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r">
              <a:defRPr sz="900">
                <a:solidFill>
                  <a:srgbClr val="484848"/>
                </a:solidFill>
              </a:defRPr>
            </a:lvl1pPr>
          </a:lstStyle>
          <a:p>
            <a:pPr>
              <a:defRPr/>
            </a:pPr>
            <a:fld id="{2A7888CC-A97D-4440-8229-399165F08B27}" type="slidenum">
              <a:rPr lang="en-US" altLang="en-US" smtClean="0"/>
              <a:pPr>
                <a:defRPr/>
              </a:pPr>
              <a:t>‹#›</a:t>
            </a:fld>
            <a:endParaRPr lang="en-US" altLang="en-US"/>
          </a:p>
        </p:txBody>
      </p:sp>
      <p:cxnSp>
        <p:nvCxnSpPr>
          <p:cNvPr id="3" name="Straight Connector 2"/>
          <p:cNvCxnSpPr/>
          <p:nvPr userDrawn="1"/>
        </p:nvCxnSpPr>
        <p:spPr>
          <a:xfrm>
            <a:off x="365125" y="1219200"/>
            <a:ext cx="8229600" cy="0"/>
          </a:xfrm>
          <a:prstGeom prst="line">
            <a:avLst/>
          </a:prstGeom>
          <a:ln w="6350">
            <a:solidFill>
              <a:srgbClr val="3A5A78"/>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60570A6-4447-1375-CA60-419A6E24ADFF}"/>
              </a:ext>
            </a:extLst>
          </p:cNvPr>
          <p:cNvSpPr txBox="1"/>
          <p:nvPr userDrawn="1">
            <p:extLst>
              <p:ext uri="{1162E1C5-73C7-4A58-AE30-91384D911F3F}">
                <p184:classification xmlns:p184="http://schemas.microsoft.com/office/powerpoint/2018/4/main" val="ftr"/>
              </p:ext>
            </p:extLst>
          </p:nvPr>
        </p:nvSpPr>
        <p:spPr>
          <a:xfrm>
            <a:off x="1970850" y="6766560"/>
            <a:ext cx="5219700" cy="91440"/>
          </a:xfrm>
          <a:prstGeom prst="rect">
            <a:avLst/>
          </a:prstGeom>
        </p:spPr>
        <p:txBody>
          <a:bodyPr horzOverflow="overflow" lIns="0" tIns="0" rIns="0" bIns="0">
            <a:spAutoFit/>
          </a:bodyPr>
          <a:lstStyle/>
          <a:p>
            <a:pPr algn="l"/>
            <a:r>
              <a:rPr lang="en-US" sz="600">
                <a:solidFill>
                  <a:srgbClr val="000000"/>
                </a:solidFill>
                <a:latin typeface="Calibri" panose="020F0502020204030204" pitchFamily="34" charset="0"/>
                <a:cs typeface="Calibri" panose="020F0502020204030204" pitchFamily="34" charset="0"/>
              </a:rPr>
              <a:t>© 2024 by The Hartford. Classification: Company Confidential. No part of this document may be reproduced, published, or used without the permission of The Hartford.</a:t>
            </a:r>
          </a:p>
        </p:txBody>
      </p:sp>
    </p:spTree>
  </p:cSld>
  <p:clrMap bg1="lt1" tx1="dk1" bg2="lt2" tx2="dk2" accent1="accent1" accent2="accent2" accent3="accent3" accent4="accent4" accent5="accent5" accent6="accent6" hlink="hlink" folHlink="folHlink"/>
  <p:sldLayoutIdLst>
    <p:sldLayoutId id="2147483653" r:id="rId1"/>
    <p:sldLayoutId id="2147483656" r:id="rId2"/>
    <p:sldLayoutId id="2147483652" r:id="rId3"/>
    <p:sldLayoutId id="2147483654" r:id="rId4"/>
    <p:sldLayoutId id="2147483655" r:id="rId5"/>
    <p:sldLayoutId id="2147483657" r:id="rId6"/>
    <p:sldLayoutId id="2147483651" r:id="rId7"/>
    <p:sldLayoutId id="2147483650" r:id="rId8"/>
    <p:sldLayoutId id="2147483658" r:id="rId9"/>
  </p:sldLayoutIdLst>
  <p:hf hdr="0" ftr="0" dt="0"/>
  <p:txStyles>
    <p:titleStyle>
      <a:lvl1pPr algn="l" rtl="0" eaLnBrk="1" fontAlgn="base" hangingPunct="1">
        <a:spcBef>
          <a:spcPct val="0"/>
        </a:spcBef>
        <a:spcAft>
          <a:spcPct val="0"/>
        </a:spcAft>
        <a:defRPr sz="1600" b="1" baseline="0">
          <a:solidFill>
            <a:srgbClr val="3A5A78"/>
          </a:solidFill>
          <a:latin typeface="+mj-lt"/>
          <a:ea typeface="+mj-ea"/>
          <a:cs typeface="+mj-cs"/>
        </a:defRPr>
      </a:lvl1pPr>
      <a:lvl2pPr algn="l" rtl="0" eaLnBrk="1" fontAlgn="base" hangingPunct="1">
        <a:spcBef>
          <a:spcPct val="0"/>
        </a:spcBef>
        <a:spcAft>
          <a:spcPct val="0"/>
        </a:spcAft>
        <a:defRPr sz="1600" b="1">
          <a:solidFill>
            <a:srgbClr val="3A5A78"/>
          </a:solidFill>
          <a:latin typeface="Arial" charset="0"/>
        </a:defRPr>
      </a:lvl2pPr>
      <a:lvl3pPr algn="l" rtl="0" eaLnBrk="1" fontAlgn="base" hangingPunct="1">
        <a:spcBef>
          <a:spcPct val="0"/>
        </a:spcBef>
        <a:spcAft>
          <a:spcPct val="0"/>
        </a:spcAft>
        <a:defRPr sz="1600" b="1">
          <a:solidFill>
            <a:srgbClr val="3A5A78"/>
          </a:solidFill>
          <a:latin typeface="Arial" charset="0"/>
        </a:defRPr>
      </a:lvl3pPr>
      <a:lvl4pPr algn="l" rtl="0" eaLnBrk="1" fontAlgn="base" hangingPunct="1">
        <a:spcBef>
          <a:spcPct val="0"/>
        </a:spcBef>
        <a:spcAft>
          <a:spcPct val="0"/>
        </a:spcAft>
        <a:defRPr sz="1600" b="1">
          <a:solidFill>
            <a:srgbClr val="3A5A78"/>
          </a:solidFill>
          <a:latin typeface="Arial" charset="0"/>
        </a:defRPr>
      </a:lvl4pPr>
      <a:lvl5pPr algn="l" rtl="0" eaLnBrk="1" fontAlgn="base" hangingPunct="1">
        <a:spcBef>
          <a:spcPct val="0"/>
        </a:spcBef>
        <a:spcAft>
          <a:spcPct val="0"/>
        </a:spcAft>
        <a:defRPr sz="1600" b="1">
          <a:solidFill>
            <a:srgbClr val="3A5A78"/>
          </a:solidFill>
          <a:latin typeface="Arial" charset="0"/>
        </a:defRPr>
      </a:lvl5pPr>
      <a:lvl6pPr marL="457200" algn="l" rtl="0" eaLnBrk="1" fontAlgn="base" hangingPunct="1">
        <a:spcBef>
          <a:spcPct val="0"/>
        </a:spcBef>
        <a:spcAft>
          <a:spcPct val="0"/>
        </a:spcAft>
        <a:defRPr sz="1600" b="1">
          <a:solidFill>
            <a:srgbClr val="3A5A78"/>
          </a:solidFill>
          <a:latin typeface="Arial" charset="0"/>
        </a:defRPr>
      </a:lvl6pPr>
      <a:lvl7pPr marL="914400" algn="l" rtl="0" eaLnBrk="1" fontAlgn="base" hangingPunct="1">
        <a:spcBef>
          <a:spcPct val="0"/>
        </a:spcBef>
        <a:spcAft>
          <a:spcPct val="0"/>
        </a:spcAft>
        <a:defRPr sz="1600" b="1">
          <a:solidFill>
            <a:srgbClr val="3A5A78"/>
          </a:solidFill>
          <a:latin typeface="Arial" charset="0"/>
        </a:defRPr>
      </a:lvl7pPr>
      <a:lvl8pPr marL="1371600" algn="l" rtl="0" eaLnBrk="1" fontAlgn="base" hangingPunct="1">
        <a:spcBef>
          <a:spcPct val="0"/>
        </a:spcBef>
        <a:spcAft>
          <a:spcPct val="0"/>
        </a:spcAft>
        <a:defRPr sz="1600" b="1">
          <a:solidFill>
            <a:srgbClr val="3A5A78"/>
          </a:solidFill>
          <a:latin typeface="Arial" charset="0"/>
        </a:defRPr>
      </a:lvl8pPr>
      <a:lvl9pPr marL="1828800" algn="l" rtl="0" eaLnBrk="1" fontAlgn="base" hangingPunct="1">
        <a:spcBef>
          <a:spcPct val="0"/>
        </a:spcBef>
        <a:spcAft>
          <a:spcPct val="0"/>
        </a:spcAft>
        <a:defRPr sz="1600" b="1">
          <a:solidFill>
            <a:srgbClr val="3A5A78"/>
          </a:solidFill>
          <a:latin typeface="Arial" charset="0"/>
        </a:defRPr>
      </a:lvl9pPr>
    </p:titleStyle>
    <p:bodyStyle>
      <a:lvl1pPr marL="228600" indent="-228600" algn="l" rtl="0" eaLnBrk="1" fontAlgn="base" hangingPunct="1">
        <a:spcBef>
          <a:spcPct val="20000"/>
        </a:spcBef>
        <a:spcAft>
          <a:spcPct val="0"/>
        </a:spcAft>
        <a:buChar char="•"/>
        <a:defRPr>
          <a:solidFill>
            <a:schemeClr val="tx1"/>
          </a:solidFill>
          <a:latin typeface="+mn-lt"/>
          <a:ea typeface="+mn-ea"/>
          <a:cs typeface="+mn-cs"/>
        </a:defRPr>
      </a:lvl1pPr>
      <a:lvl2pPr marL="747713"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sz="1600">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isabella-recine/Capstone-Group-4"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274320" y="3840480"/>
            <a:ext cx="6659880" cy="1188720"/>
          </a:xfrm>
        </p:spPr>
        <p:txBody>
          <a:bodyPr/>
          <a:lstStyle/>
          <a:p>
            <a:pPr eaLnBrk="1" hangingPunct="1"/>
            <a:r>
              <a:rPr lang="en-US" altLang="en-US"/>
              <a:t>DATA ENGINEERING CAPSTONE PROJECT</a:t>
            </a:r>
            <a:br>
              <a:rPr lang="en-US" altLang="en-US"/>
            </a:br>
            <a:r>
              <a:rPr lang="en-US" altLang="en-US"/>
              <a:t>TECH CATALYST PROGRAM</a:t>
            </a:r>
          </a:p>
        </p:txBody>
      </p:sp>
      <p:sp>
        <p:nvSpPr>
          <p:cNvPr id="7170" name="Rectangle 3"/>
          <p:cNvSpPr>
            <a:spLocks noGrp="1" noChangeArrowheads="1"/>
          </p:cNvSpPr>
          <p:nvPr>
            <p:ph type="subTitle" idx="1"/>
          </p:nvPr>
        </p:nvSpPr>
        <p:spPr/>
        <p:txBody>
          <a:bodyPr/>
          <a:lstStyle/>
          <a:p>
            <a:pPr eaLnBrk="1" hangingPunct="1"/>
            <a:r>
              <a:rPr lang="en-US" altLang="en-US"/>
              <a:t>Kaitlyn Borski, Benjamin Combs, Isabella Recine, Aryan Zodge</a:t>
            </a:r>
          </a:p>
          <a:p>
            <a:pPr eaLnBrk="1" hangingPunct="1"/>
            <a:r>
              <a:rPr lang="en-US" altLang="en-US"/>
              <a:t>Group 4</a:t>
            </a:r>
          </a:p>
          <a:p>
            <a:pPr eaLnBrk="1" hangingPunct="1"/>
            <a:r>
              <a:rPr lang="en-US" altLang="en-US"/>
              <a:t>August 9, 2024</a:t>
            </a:r>
          </a:p>
        </p:txBody>
      </p:sp>
    </p:spTree>
    <p:extLst>
      <p:ext uri="{BB962C8B-B14F-4D97-AF65-F5344CB8AC3E}">
        <p14:creationId xmlns:p14="http://schemas.microsoft.com/office/powerpoint/2010/main" val="3907147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F19620-147B-C9EB-A259-19135DC30B05}"/>
              </a:ext>
            </a:extLst>
          </p:cNvPr>
          <p:cNvSpPr>
            <a:spLocks noGrp="1"/>
          </p:cNvSpPr>
          <p:nvPr>
            <p:ph type="sldNum" sz="quarter" idx="10"/>
          </p:nvPr>
        </p:nvSpPr>
        <p:spPr>
          <a:xfrm>
            <a:off x="8416925" y="6537325"/>
            <a:ext cx="422275" cy="320675"/>
          </a:xfrm>
        </p:spPr>
        <p:txBody>
          <a:bodyPr wrap="square" anchor="ctr">
            <a:normAutofit/>
          </a:bodyPr>
          <a:lstStyle/>
          <a:p>
            <a:pPr>
              <a:spcAft>
                <a:spcPts val="600"/>
              </a:spcAft>
              <a:defRPr/>
            </a:pPr>
            <a:fld id="{1188F9D2-5B65-4C92-8FFB-3F149C9EBFE1}" type="slidenum">
              <a:rPr lang="en-US" altLang="en-US"/>
              <a:pPr>
                <a:spcAft>
                  <a:spcPts val="600"/>
                </a:spcAft>
                <a:defRPr/>
              </a:pPr>
              <a:t>10</a:t>
            </a:fld>
            <a:endParaRPr lang="en-US" altLang="en-US"/>
          </a:p>
        </p:txBody>
      </p:sp>
      <p:sp>
        <p:nvSpPr>
          <p:cNvPr id="4" name="Title 3">
            <a:extLst>
              <a:ext uri="{FF2B5EF4-FFF2-40B4-BE49-F238E27FC236}">
                <a16:creationId xmlns:a16="http://schemas.microsoft.com/office/drawing/2014/main" id="{C512AA59-6D04-BB89-8522-2AE250D5ED0A}"/>
              </a:ext>
            </a:extLst>
          </p:cNvPr>
          <p:cNvSpPr>
            <a:spLocks noGrp="1"/>
          </p:cNvSpPr>
          <p:nvPr>
            <p:ph type="title"/>
          </p:nvPr>
        </p:nvSpPr>
        <p:spPr>
          <a:xfrm>
            <a:off x="274320" y="349625"/>
            <a:ext cx="7193280" cy="822960"/>
          </a:xfrm>
        </p:spPr>
        <p:txBody>
          <a:bodyPr wrap="square" anchor="b">
            <a:normAutofit/>
          </a:bodyPr>
          <a:lstStyle/>
          <a:p>
            <a:r>
              <a:rPr lang="en-US"/>
              <a:t>Data Visualization- Accidents Dashboard</a:t>
            </a:r>
          </a:p>
        </p:txBody>
      </p:sp>
      <p:pic>
        <p:nvPicPr>
          <p:cNvPr id="10" name="Content Placeholder 9">
            <a:extLst>
              <a:ext uri="{FF2B5EF4-FFF2-40B4-BE49-F238E27FC236}">
                <a16:creationId xmlns:a16="http://schemas.microsoft.com/office/drawing/2014/main" id="{9FB65E41-93D3-698D-EFDC-2A03039BB29F}"/>
              </a:ext>
            </a:extLst>
          </p:cNvPr>
          <p:cNvPicPr>
            <a:picLocks noGrp="1" noChangeAspect="1"/>
          </p:cNvPicPr>
          <p:nvPr>
            <p:ph idx="1"/>
          </p:nvPr>
        </p:nvPicPr>
        <p:blipFill>
          <a:blip r:embed="rId3"/>
          <a:stretch>
            <a:fillRect/>
          </a:stretch>
        </p:blipFill>
        <p:spPr>
          <a:xfrm>
            <a:off x="1435221" y="1371600"/>
            <a:ext cx="5999237" cy="4800600"/>
          </a:xfrm>
        </p:spPr>
      </p:pic>
    </p:spTree>
    <p:extLst>
      <p:ext uri="{BB962C8B-B14F-4D97-AF65-F5344CB8AC3E}">
        <p14:creationId xmlns:p14="http://schemas.microsoft.com/office/powerpoint/2010/main" val="1481281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58C777-1CEE-92E6-42AB-1500A7C25E22}"/>
              </a:ext>
            </a:extLst>
          </p:cNvPr>
          <p:cNvSpPr>
            <a:spLocks noGrp="1"/>
          </p:cNvSpPr>
          <p:nvPr>
            <p:ph type="sldNum" sz="quarter" idx="10"/>
          </p:nvPr>
        </p:nvSpPr>
        <p:spPr/>
        <p:txBody>
          <a:bodyPr/>
          <a:lstStyle/>
          <a:p>
            <a:pPr>
              <a:defRPr/>
            </a:pPr>
            <a:fld id="{1188F9D2-5B65-4C92-8FFB-3F149C9EBFE1}" type="slidenum">
              <a:rPr lang="en-US" altLang="en-US" smtClean="0"/>
              <a:pPr>
                <a:defRPr/>
              </a:pPr>
              <a:t>11</a:t>
            </a:fld>
            <a:endParaRPr lang="en-US" altLang="en-US"/>
          </a:p>
        </p:txBody>
      </p:sp>
      <p:sp>
        <p:nvSpPr>
          <p:cNvPr id="4" name="Title 3">
            <a:extLst>
              <a:ext uri="{FF2B5EF4-FFF2-40B4-BE49-F238E27FC236}">
                <a16:creationId xmlns:a16="http://schemas.microsoft.com/office/drawing/2014/main" id="{57B407EB-081B-5F31-6202-9678BE71029A}"/>
              </a:ext>
            </a:extLst>
          </p:cNvPr>
          <p:cNvSpPr>
            <a:spLocks noGrp="1"/>
          </p:cNvSpPr>
          <p:nvPr>
            <p:ph type="title"/>
          </p:nvPr>
        </p:nvSpPr>
        <p:spPr/>
        <p:txBody>
          <a:bodyPr/>
          <a:lstStyle/>
          <a:p>
            <a:r>
              <a:rPr lang="en-US"/>
              <a:t>Data Visualization- Taxi Dashboard</a:t>
            </a:r>
          </a:p>
        </p:txBody>
      </p:sp>
      <p:pic>
        <p:nvPicPr>
          <p:cNvPr id="6" name="Content Placeholder 5">
            <a:extLst>
              <a:ext uri="{FF2B5EF4-FFF2-40B4-BE49-F238E27FC236}">
                <a16:creationId xmlns:a16="http://schemas.microsoft.com/office/drawing/2014/main" id="{B2771E8D-AAD0-720E-5A13-92E22149D40E}"/>
              </a:ext>
            </a:extLst>
          </p:cNvPr>
          <p:cNvPicPr>
            <a:picLocks noGrp="1" noChangeAspect="1"/>
          </p:cNvPicPr>
          <p:nvPr>
            <p:ph idx="1"/>
          </p:nvPr>
        </p:nvPicPr>
        <p:blipFill>
          <a:blip r:embed="rId3"/>
          <a:stretch>
            <a:fillRect/>
          </a:stretch>
        </p:blipFill>
        <p:spPr>
          <a:xfrm>
            <a:off x="1407050" y="1371600"/>
            <a:ext cx="6055579" cy="4800600"/>
          </a:xfrm>
        </p:spPr>
      </p:pic>
    </p:spTree>
    <p:extLst>
      <p:ext uri="{BB962C8B-B14F-4D97-AF65-F5344CB8AC3E}">
        <p14:creationId xmlns:p14="http://schemas.microsoft.com/office/powerpoint/2010/main" val="1329339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6600CE-F0F1-B1FE-68E3-97C8397BA234}"/>
              </a:ext>
            </a:extLst>
          </p:cNvPr>
          <p:cNvSpPr>
            <a:spLocks noGrp="1"/>
          </p:cNvSpPr>
          <p:nvPr>
            <p:ph type="sldNum" sz="quarter" idx="10"/>
          </p:nvPr>
        </p:nvSpPr>
        <p:spPr>
          <a:xfrm>
            <a:off x="8416925" y="6537325"/>
            <a:ext cx="422275" cy="320675"/>
          </a:xfrm>
        </p:spPr>
        <p:txBody>
          <a:bodyPr wrap="square" anchor="ctr">
            <a:normAutofit/>
          </a:bodyPr>
          <a:lstStyle/>
          <a:p>
            <a:pPr>
              <a:spcAft>
                <a:spcPts val="600"/>
              </a:spcAft>
              <a:defRPr/>
            </a:pPr>
            <a:fld id="{1188F9D2-5B65-4C92-8FFB-3F149C9EBFE1}" type="slidenum">
              <a:rPr lang="en-US" altLang="en-US" smtClean="0"/>
              <a:pPr>
                <a:spcAft>
                  <a:spcPts val="600"/>
                </a:spcAft>
                <a:defRPr/>
              </a:pPr>
              <a:t>12</a:t>
            </a:fld>
            <a:endParaRPr lang="en-US" altLang="en-US"/>
          </a:p>
        </p:txBody>
      </p:sp>
      <p:sp>
        <p:nvSpPr>
          <p:cNvPr id="4" name="Title 3">
            <a:extLst>
              <a:ext uri="{FF2B5EF4-FFF2-40B4-BE49-F238E27FC236}">
                <a16:creationId xmlns:a16="http://schemas.microsoft.com/office/drawing/2014/main" id="{F52DD180-B798-EEC7-BEE3-B15F0C5AE0D9}"/>
              </a:ext>
            </a:extLst>
          </p:cNvPr>
          <p:cNvSpPr>
            <a:spLocks noGrp="1"/>
          </p:cNvSpPr>
          <p:nvPr>
            <p:ph type="title"/>
          </p:nvPr>
        </p:nvSpPr>
        <p:spPr>
          <a:xfrm>
            <a:off x="274320" y="349625"/>
            <a:ext cx="7193280" cy="822960"/>
          </a:xfrm>
        </p:spPr>
        <p:txBody>
          <a:bodyPr wrap="square" anchor="b">
            <a:normAutofit/>
          </a:bodyPr>
          <a:lstStyle/>
          <a:p>
            <a:r>
              <a:rPr lang="en-US"/>
              <a:t>Challenges &amp; Limitations</a:t>
            </a:r>
          </a:p>
        </p:txBody>
      </p:sp>
      <p:graphicFrame>
        <p:nvGraphicFramePr>
          <p:cNvPr id="6" name="Content Placeholder 2">
            <a:extLst>
              <a:ext uri="{FF2B5EF4-FFF2-40B4-BE49-F238E27FC236}">
                <a16:creationId xmlns:a16="http://schemas.microsoft.com/office/drawing/2014/main" id="{7182F6E4-5032-5D4C-6770-A5CF4494D9A3}"/>
              </a:ext>
            </a:extLst>
          </p:cNvPr>
          <p:cNvGraphicFramePr>
            <a:graphicFrameLocks noGrp="1"/>
          </p:cNvGraphicFramePr>
          <p:nvPr>
            <p:ph idx="1"/>
            <p:extLst>
              <p:ext uri="{D42A27DB-BD31-4B8C-83A1-F6EECF244321}">
                <p14:modId xmlns:p14="http://schemas.microsoft.com/office/powerpoint/2010/main" val="2134093980"/>
              </p:ext>
            </p:extLst>
          </p:nvPr>
        </p:nvGraphicFramePr>
        <p:xfrm>
          <a:off x="274320" y="1371600"/>
          <a:ext cx="832104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0790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1A933A-CD20-99EB-5A74-28622BC2CE6D}"/>
              </a:ext>
            </a:extLst>
          </p:cNvPr>
          <p:cNvSpPr>
            <a:spLocks noGrp="1"/>
          </p:cNvSpPr>
          <p:nvPr>
            <p:ph type="sldNum" sz="quarter" idx="10"/>
          </p:nvPr>
        </p:nvSpPr>
        <p:spPr/>
        <p:txBody>
          <a:bodyPr/>
          <a:lstStyle/>
          <a:p>
            <a:pPr>
              <a:defRPr/>
            </a:pPr>
            <a:fld id="{1188F9D2-5B65-4C92-8FFB-3F149C9EBFE1}" type="slidenum">
              <a:rPr lang="en-US" altLang="en-US"/>
              <a:pPr>
                <a:defRPr/>
              </a:pPr>
              <a:t>13</a:t>
            </a:fld>
            <a:endParaRPr lang="en-US" altLang="en-US"/>
          </a:p>
        </p:txBody>
      </p:sp>
      <p:sp>
        <p:nvSpPr>
          <p:cNvPr id="3" name="Content Placeholder 2">
            <a:extLst>
              <a:ext uri="{FF2B5EF4-FFF2-40B4-BE49-F238E27FC236}">
                <a16:creationId xmlns:a16="http://schemas.microsoft.com/office/drawing/2014/main" id="{FB6FC984-EEF5-FBB4-E802-5C61E0A24BAB}"/>
              </a:ext>
            </a:extLst>
          </p:cNvPr>
          <p:cNvSpPr>
            <a:spLocks noGrp="1"/>
          </p:cNvSpPr>
          <p:nvPr>
            <p:ph idx="1"/>
          </p:nvPr>
        </p:nvSpPr>
        <p:spPr>
          <a:xfrm>
            <a:off x="274320" y="1356360"/>
            <a:ext cx="8321040" cy="4800600"/>
          </a:xfrm>
        </p:spPr>
        <p:txBody>
          <a:bodyPr/>
          <a:lstStyle/>
          <a:p>
            <a:pPr marL="0" indent="0">
              <a:buNone/>
            </a:pPr>
            <a:r>
              <a:rPr lang="en-US" b="1"/>
              <a:t>With More Time and Money We Can Accomplish Anything!</a:t>
            </a:r>
          </a:p>
          <a:p>
            <a:r>
              <a:rPr lang="en-US"/>
              <a:t>Connect to NYC API</a:t>
            </a:r>
          </a:p>
          <a:p>
            <a:r>
              <a:rPr lang="en-US"/>
              <a:t>Predictive Modeling</a:t>
            </a:r>
          </a:p>
          <a:p>
            <a:r>
              <a:rPr lang="en-US"/>
              <a:t>Prescriptive Analysis</a:t>
            </a:r>
          </a:p>
        </p:txBody>
      </p:sp>
      <p:sp>
        <p:nvSpPr>
          <p:cNvPr id="4" name="Title 3">
            <a:extLst>
              <a:ext uri="{FF2B5EF4-FFF2-40B4-BE49-F238E27FC236}">
                <a16:creationId xmlns:a16="http://schemas.microsoft.com/office/drawing/2014/main" id="{0CF3F0E5-9073-4E00-C6F3-1463810339ED}"/>
              </a:ext>
            </a:extLst>
          </p:cNvPr>
          <p:cNvSpPr>
            <a:spLocks noGrp="1"/>
          </p:cNvSpPr>
          <p:nvPr>
            <p:ph type="title"/>
          </p:nvPr>
        </p:nvSpPr>
        <p:spPr/>
        <p:txBody>
          <a:bodyPr/>
          <a:lstStyle/>
          <a:p>
            <a:r>
              <a:rPr lang="en-US">
                <a:cs typeface="Arial"/>
              </a:rPr>
              <a:t>Future State &amp; Recommendations</a:t>
            </a:r>
          </a:p>
        </p:txBody>
      </p:sp>
      <p:graphicFrame>
        <p:nvGraphicFramePr>
          <p:cNvPr id="11" name="Diagram 10">
            <a:extLst>
              <a:ext uri="{FF2B5EF4-FFF2-40B4-BE49-F238E27FC236}">
                <a16:creationId xmlns:a16="http://schemas.microsoft.com/office/drawing/2014/main" id="{A0574744-6553-4822-A804-B33697CE87BE}"/>
              </a:ext>
            </a:extLst>
          </p:cNvPr>
          <p:cNvGraphicFramePr/>
          <p:nvPr>
            <p:extLst>
              <p:ext uri="{D42A27DB-BD31-4B8C-83A1-F6EECF244321}">
                <p14:modId xmlns:p14="http://schemas.microsoft.com/office/powerpoint/2010/main" val="3461597330"/>
              </p:ext>
            </p:extLst>
          </p:nvPr>
        </p:nvGraphicFramePr>
        <p:xfrm>
          <a:off x="68580" y="2714101"/>
          <a:ext cx="907542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700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F6439-4492-B3E6-8808-844C68837E24}"/>
              </a:ext>
            </a:extLst>
          </p:cNvPr>
          <p:cNvSpPr>
            <a:spLocks noGrp="1"/>
          </p:cNvSpPr>
          <p:nvPr>
            <p:ph type="ctrTitle"/>
          </p:nvPr>
        </p:nvSpPr>
        <p:spPr/>
        <p:txBody>
          <a:bodyPr/>
          <a:lstStyle/>
          <a:p>
            <a:r>
              <a:rPr lang="en-US" sz="2000"/>
              <a:t>Thank You!</a:t>
            </a:r>
            <a:br>
              <a:rPr lang="en-US"/>
            </a:br>
            <a:r>
              <a:rPr lang="en-US"/>
              <a:t>Want to learn more?</a:t>
            </a:r>
          </a:p>
        </p:txBody>
      </p:sp>
      <p:sp>
        <p:nvSpPr>
          <p:cNvPr id="3" name="Subtitle 2">
            <a:extLst>
              <a:ext uri="{FF2B5EF4-FFF2-40B4-BE49-F238E27FC236}">
                <a16:creationId xmlns:a16="http://schemas.microsoft.com/office/drawing/2014/main" id="{90F4FDEB-4E8B-898A-21B7-156423696C49}"/>
              </a:ext>
            </a:extLst>
          </p:cNvPr>
          <p:cNvSpPr>
            <a:spLocks noGrp="1"/>
          </p:cNvSpPr>
          <p:nvPr>
            <p:ph type="subTitle" idx="1"/>
          </p:nvPr>
        </p:nvSpPr>
        <p:spPr/>
        <p:txBody>
          <a:bodyPr/>
          <a:lstStyle/>
          <a:p>
            <a:r>
              <a:rPr lang="en-US">
                <a:hlinkClick r:id="rId3"/>
              </a:rPr>
              <a:t>Click here to check out our GitHub.</a:t>
            </a:r>
            <a:endParaRPr lang="en-US"/>
          </a:p>
        </p:txBody>
      </p:sp>
    </p:spTree>
    <p:extLst>
      <p:ext uri="{BB962C8B-B14F-4D97-AF65-F5344CB8AC3E}">
        <p14:creationId xmlns:p14="http://schemas.microsoft.com/office/powerpoint/2010/main" val="463462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029C7-F6F8-C3FB-4DBD-37A493BD64BB}"/>
              </a:ext>
            </a:extLst>
          </p:cNvPr>
          <p:cNvSpPr>
            <a:spLocks noGrp="1"/>
          </p:cNvSpPr>
          <p:nvPr>
            <p:ph type="ctrTitle"/>
          </p:nvPr>
        </p:nvSpPr>
        <p:spPr/>
        <p:txBody>
          <a:bodyPr/>
          <a:lstStyle/>
          <a:p>
            <a:r>
              <a:rPr lang="en-US"/>
              <a:t>Any Questions?</a:t>
            </a:r>
          </a:p>
        </p:txBody>
      </p:sp>
    </p:spTree>
    <p:extLst>
      <p:ext uri="{BB962C8B-B14F-4D97-AF65-F5344CB8AC3E}">
        <p14:creationId xmlns:p14="http://schemas.microsoft.com/office/powerpoint/2010/main" val="2382261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8075AE-8175-9F9C-B729-2989B68F46D6}"/>
              </a:ext>
            </a:extLst>
          </p:cNvPr>
          <p:cNvSpPr>
            <a:spLocks noGrp="1"/>
          </p:cNvSpPr>
          <p:nvPr>
            <p:ph type="sldNum" sz="quarter" idx="10"/>
          </p:nvPr>
        </p:nvSpPr>
        <p:spPr/>
        <p:txBody>
          <a:bodyPr/>
          <a:lstStyle/>
          <a:p>
            <a:pPr>
              <a:defRPr/>
            </a:pPr>
            <a:fld id="{1188F9D2-5B65-4C92-8FFB-3F149C9EBFE1}" type="slidenum">
              <a:rPr lang="en-US" altLang="en-US" smtClean="0"/>
              <a:pPr>
                <a:defRPr/>
              </a:pPr>
              <a:t>2</a:t>
            </a:fld>
            <a:endParaRPr lang="en-US" altLang="en-US"/>
          </a:p>
        </p:txBody>
      </p:sp>
      <p:sp>
        <p:nvSpPr>
          <p:cNvPr id="4" name="Title 3">
            <a:extLst>
              <a:ext uri="{FF2B5EF4-FFF2-40B4-BE49-F238E27FC236}">
                <a16:creationId xmlns:a16="http://schemas.microsoft.com/office/drawing/2014/main" id="{F900AE86-BC13-521D-7B01-5F5C0A192245}"/>
              </a:ext>
            </a:extLst>
          </p:cNvPr>
          <p:cNvSpPr>
            <a:spLocks noGrp="1"/>
          </p:cNvSpPr>
          <p:nvPr>
            <p:ph type="title"/>
          </p:nvPr>
        </p:nvSpPr>
        <p:spPr/>
        <p:txBody>
          <a:bodyPr/>
          <a:lstStyle/>
          <a:p>
            <a:r>
              <a:rPr lang="en-US"/>
              <a:t>Introductions</a:t>
            </a:r>
          </a:p>
        </p:txBody>
      </p:sp>
      <p:pic>
        <p:nvPicPr>
          <p:cNvPr id="10" name="Picture 9">
            <a:extLst>
              <a:ext uri="{FF2B5EF4-FFF2-40B4-BE49-F238E27FC236}">
                <a16:creationId xmlns:a16="http://schemas.microsoft.com/office/drawing/2014/main" id="{985DFEAE-64E2-8A2E-0D97-C4573896E094}"/>
              </a:ext>
            </a:extLst>
          </p:cNvPr>
          <p:cNvPicPr>
            <a:picLocks noChangeAspect="1"/>
          </p:cNvPicPr>
          <p:nvPr/>
        </p:nvPicPr>
        <p:blipFill>
          <a:blip r:embed="rId3"/>
          <a:stretch>
            <a:fillRect/>
          </a:stretch>
        </p:blipFill>
        <p:spPr>
          <a:xfrm>
            <a:off x="4786328" y="1396135"/>
            <a:ext cx="1794493" cy="2408286"/>
          </a:xfrm>
          <a:prstGeom prst="rect">
            <a:avLst/>
          </a:prstGeom>
        </p:spPr>
      </p:pic>
      <p:pic>
        <p:nvPicPr>
          <p:cNvPr id="12" name="Picture 11">
            <a:extLst>
              <a:ext uri="{FF2B5EF4-FFF2-40B4-BE49-F238E27FC236}">
                <a16:creationId xmlns:a16="http://schemas.microsoft.com/office/drawing/2014/main" id="{EEB647D0-9479-D28D-B739-BBC5DAF97F8C}"/>
              </a:ext>
            </a:extLst>
          </p:cNvPr>
          <p:cNvPicPr>
            <a:picLocks noChangeAspect="1"/>
          </p:cNvPicPr>
          <p:nvPr/>
        </p:nvPicPr>
        <p:blipFill>
          <a:blip r:embed="rId4"/>
          <a:stretch>
            <a:fillRect/>
          </a:stretch>
        </p:blipFill>
        <p:spPr>
          <a:xfrm>
            <a:off x="262674" y="4039126"/>
            <a:ext cx="2055882" cy="2538788"/>
          </a:xfrm>
          <a:prstGeom prst="rect">
            <a:avLst/>
          </a:prstGeom>
        </p:spPr>
      </p:pic>
      <p:pic>
        <p:nvPicPr>
          <p:cNvPr id="14" name="Picture 13">
            <a:extLst>
              <a:ext uri="{FF2B5EF4-FFF2-40B4-BE49-F238E27FC236}">
                <a16:creationId xmlns:a16="http://schemas.microsoft.com/office/drawing/2014/main" id="{2C936516-52E2-6524-362B-13DA6E3EFB88}"/>
              </a:ext>
            </a:extLst>
          </p:cNvPr>
          <p:cNvPicPr>
            <a:picLocks noChangeAspect="1"/>
          </p:cNvPicPr>
          <p:nvPr/>
        </p:nvPicPr>
        <p:blipFill rotWithShape="1">
          <a:blip r:embed="rId5"/>
          <a:srcRect b="4285"/>
          <a:stretch/>
        </p:blipFill>
        <p:spPr>
          <a:xfrm>
            <a:off x="4786328" y="4039126"/>
            <a:ext cx="1798992" cy="2588412"/>
          </a:xfrm>
          <a:prstGeom prst="rect">
            <a:avLst/>
          </a:prstGeom>
        </p:spPr>
      </p:pic>
      <p:sp>
        <p:nvSpPr>
          <p:cNvPr id="18" name="TextBox 17">
            <a:extLst>
              <a:ext uri="{FF2B5EF4-FFF2-40B4-BE49-F238E27FC236}">
                <a16:creationId xmlns:a16="http://schemas.microsoft.com/office/drawing/2014/main" id="{A19C46DB-A8B4-279B-8234-D8D41285F7AB}"/>
              </a:ext>
            </a:extLst>
          </p:cNvPr>
          <p:cNvSpPr txBox="1"/>
          <p:nvPr/>
        </p:nvSpPr>
        <p:spPr>
          <a:xfrm>
            <a:off x="2432304" y="1401712"/>
            <a:ext cx="2194560" cy="1600438"/>
          </a:xfrm>
          <a:prstGeom prst="rect">
            <a:avLst/>
          </a:prstGeom>
          <a:noFill/>
        </p:spPr>
        <p:txBody>
          <a:bodyPr wrap="square" rtlCol="0">
            <a:spAutoFit/>
          </a:bodyPr>
          <a:lstStyle/>
          <a:p>
            <a:r>
              <a:rPr lang="en-US" b="1"/>
              <a:t>Kaitlyn</a:t>
            </a:r>
          </a:p>
          <a:p>
            <a:endParaRPr lang="en-US" sz="1600"/>
          </a:p>
          <a:p>
            <a:r>
              <a:rPr lang="en-US" sz="1600"/>
              <a:t>Bentley University</a:t>
            </a:r>
          </a:p>
          <a:p>
            <a:pPr marL="285750" indent="-285750">
              <a:buFont typeface="Arial" panose="020B0604020202020204" pitchFamily="34" charset="0"/>
              <a:buChar char="•"/>
            </a:pPr>
            <a:r>
              <a:rPr lang="en-US" sz="1600"/>
              <a:t>Computer Information Systems</a:t>
            </a:r>
          </a:p>
        </p:txBody>
      </p:sp>
      <p:sp>
        <p:nvSpPr>
          <p:cNvPr id="19" name="TextBox 18">
            <a:extLst>
              <a:ext uri="{FF2B5EF4-FFF2-40B4-BE49-F238E27FC236}">
                <a16:creationId xmlns:a16="http://schemas.microsoft.com/office/drawing/2014/main" id="{DEEF2457-1436-2267-9B66-D793E96D34BC}"/>
              </a:ext>
            </a:extLst>
          </p:cNvPr>
          <p:cNvSpPr txBox="1"/>
          <p:nvPr/>
        </p:nvSpPr>
        <p:spPr>
          <a:xfrm>
            <a:off x="2432302" y="4039126"/>
            <a:ext cx="2194560" cy="1354217"/>
          </a:xfrm>
          <a:prstGeom prst="rect">
            <a:avLst/>
          </a:prstGeom>
          <a:noFill/>
        </p:spPr>
        <p:txBody>
          <a:bodyPr wrap="square" rtlCol="0">
            <a:spAutoFit/>
          </a:bodyPr>
          <a:lstStyle/>
          <a:p>
            <a:r>
              <a:rPr lang="en-US" b="1"/>
              <a:t>Ben</a:t>
            </a:r>
          </a:p>
          <a:p>
            <a:endParaRPr lang="en-US" sz="1600"/>
          </a:p>
          <a:p>
            <a:r>
              <a:rPr lang="en-US" sz="1600"/>
              <a:t>Central Connecticut State University</a:t>
            </a:r>
          </a:p>
          <a:p>
            <a:pPr marL="285750" indent="-285750">
              <a:buFont typeface="Arial" panose="020B0604020202020204" pitchFamily="34" charset="0"/>
              <a:buChar char="•"/>
            </a:pPr>
            <a:r>
              <a:rPr lang="en-US" sz="1600"/>
              <a:t>Computer Science</a:t>
            </a:r>
          </a:p>
        </p:txBody>
      </p:sp>
      <p:sp>
        <p:nvSpPr>
          <p:cNvPr id="20" name="TextBox 19">
            <a:extLst>
              <a:ext uri="{FF2B5EF4-FFF2-40B4-BE49-F238E27FC236}">
                <a16:creationId xmlns:a16="http://schemas.microsoft.com/office/drawing/2014/main" id="{643702E0-A36F-AE10-8995-5754C3DF48C7}"/>
              </a:ext>
            </a:extLst>
          </p:cNvPr>
          <p:cNvSpPr txBox="1"/>
          <p:nvPr/>
        </p:nvSpPr>
        <p:spPr>
          <a:xfrm>
            <a:off x="6685858" y="1396135"/>
            <a:ext cx="2194560" cy="1384995"/>
          </a:xfrm>
          <a:prstGeom prst="rect">
            <a:avLst/>
          </a:prstGeom>
          <a:noFill/>
        </p:spPr>
        <p:txBody>
          <a:bodyPr wrap="square" rtlCol="0">
            <a:spAutoFit/>
          </a:bodyPr>
          <a:lstStyle/>
          <a:p>
            <a:r>
              <a:rPr lang="en-US" b="1"/>
              <a:t>Aryan</a:t>
            </a:r>
          </a:p>
          <a:p>
            <a:endParaRPr lang="en-US"/>
          </a:p>
          <a:p>
            <a:r>
              <a:rPr lang="en-US" sz="1600"/>
              <a:t>University of Utah</a:t>
            </a:r>
          </a:p>
          <a:p>
            <a:pPr marL="285750" indent="-285750">
              <a:buFont typeface="Arial" panose="020B0604020202020204" pitchFamily="34" charset="0"/>
              <a:buChar char="•"/>
            </a:pPr>
            <a:r>
              <a:rPr lang="en-US" sz="1600"/>
              <a:t>Information Systems</a:t>
            </a:r>
          </a:p>
        </p:txBody>
      </p:sp>
      <p:sp>
        <p:nvSpPr>
          <p:cNvPr id="21" name="TextBox 20">
            <a:extLst>
              <a:ext uri="{FF2B5EF4-FFF2-40B4-BE49-F238E27FC236}">
                <a16:creationId xmlns:a16="http://schemas.microsoft.com/office/drawing/2014/main" id="{6704B339-BD4C-1E08-0D2E-1BDF89E3703A}"/>
              </a:ext>
            </a:extLst>
          </p:cNvPr>
          <p:cNvSpPr txBox="1"/>
          <p:nvPr/>
        </p:nvSpPr>
        <p:spPr>
          <a:xfrm>
            <a:off x="6685858" y="4036229"/>
            <a:ext cx="2194560" cy="1138773"/>
          </a:xfrm>
          <a:prstGeom prst="rect">
            <a:avLst/>
          </a:prstGeom>
          <a:noFill/>
        </p:spPr>
        <p:txBody>
          <a:bodyPr wrap="square" rtlCol="0">
            <a:spAutoFit/>
          </a:bodyPr>
          <a:lstStyle/>
          <a:p>
            <a:r>
              <a:rPr lang="en-US" b="1"/>
              <a:t>Bella</a:t>
            </a:r>
          </a:p>
          <a:p>
            <a:endParaRPr lang="en-US"/>
          </a:p>
          <a:p>
            <a:r>
              <a:rPr lang="en-US" sz="1600"/>
              <a:t>Bryant University</a:t>
            </a:r>
          </a:p>
          <a:p>
            <a:pPr marL="285750" indent="-285750">
              <a:buFont typeface="Arial" panose="020B0604020202020204" pitchFamily="34" charset="0"/>
              <a:buChar char="•"/>
            </a:pPr>
            <a:r>
              <a:rPr lang="en-US" sz="1600"/>
              <a:t>Data Science</a:t>
            </a:r>
          </a:p>
        </p:txBody>
      </p:sp>
      <p:pic>
        <p:nvPicPr>
          <p:cNvPr id="1026" name="Picture 2">
            <a:extLst>
              <a:ext uri="{FF2B5EF4-FFF2-40B4-BE49-F238E27FC236}">
                <a16:creationId xmlns:a16="http://schemas.microsoft.com/office/drawing/2014/main" id="{AC631828-4A23-0576-D1DE-7B041B776AF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454"/>
          <a:stretch/>
        </p:blipFill>
        <p:spPr bwMode="auto">
          <a:xfrm>
            <a:off x="274319" y="1396135"/>
            <a:ext cx="2039851" cy="240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4272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84C04B-8FF5-BD90-D8EC-B68A11E1AA05}"/>
              </a:ext>
            </a:extLst>
          </p:cNvPr>
          <p:cNvSpPr>
            <a:spLocks noGrp="1"/>
          </p:cNvSpPr>
          <p:nvPr>
            <p:ph type="sldNum" sz="quarter" idx="10"/>
          </p:nvPr>
        </p:nvSpPr>
        <p:spPr>
          <a:xfrm>
            <a:off x="8416925" y="6537325"/>
            <a:ext cx="422275" cy="320675"/>
          </a:xfrm>
        </p:spPr>
        <p:txBody>
          <a:bodyPr wrap="square" anchor="ctr">
            <a:normAutofit/>
          </a:bodyPr>
          <a:lstStyle/>
          <a:p>
            <a:pPr>
              <a:spcAft>
                <a:spcPts val="600"/>
              </a:spcAft>
              <a:defRPr/>
            </a:pPr>
            <a:fld id="{1188F9D2-5B65-4C92-8FFB-3F149C9EBFE1}" type="slidenum">
              <a:rPr lang="en-US" altLang="en-US" smtClean="0"/>
              <a:pPr>
                <a:spcAft>
                  <a:spcPts val="600"/>
                </a:spcAft>
                <a:defRPr/>
              </a:pPr>
              <a:t>3</a:t>
            </a:fld>
            <a:endParaRPr lang="en-US" altLang="en-US"/>
          </a:p>
        </p:txBody>
      </p:sp>
      <p:sp>
        <p:nvSpPr>
          <p:cNvPr id="4" name="Title 3">
            <a:extLst>
              <a:ext uri="{FF2B5EF4-FFF2-40B4-BE49-F238E27FC236}">
                <a16:creationId xmlns:a16="http://schemas.microsoft.com/office/drawing/2014/main" id="{B1235781-55F9-FF99-1F56-900091CDB772}"/>
              </a:ext>
            </a:extLst>
          </p:cNvPr>
          <p:cNvSpPr>
            <a:spLocks noGrp="1"/>
          </p:cNvSpPr>
          <p:nvPr>
            <p:ph type="title"/>
          </p:nvPr>
        </p:nvSpPr>
        <p:spPr>
          <a:xfrm>
            <a:off x="274320" y="349625"/>
            <a:ext cx="7193280" cy="822960"/>
          </a:xfrm>
        </p:spPr>
        <p:txBody>
          <a:bodyPr wrap="square" anchor="b">
            <a:normAutofit/>
          </a:bodyPr>
          <a:lstStyle/>
          <a:p>
            <a:r>
              <a:rPr lang="en-US"/>
              <a:t>Current Problems and Goals</a:t>
            </a:r>
          </a:p>
        </p:txBody>
      </p:sp>
      <p:graphicFrame>
        <p:nvGraphicFramePr>
          <p:cNvPr id="6" name="Content Placeholder 2">
            <a:extLst>
              <a:ext uri="{FF2B5EF4-FFF2-40B4-BE49-F238E27FC236}">
                <a16:creationId xmlns:a16="http://schemas.microsoft.com/office/drawing/2014/main" id="{C36C247C-4E00-82F7-5E33-E490C41EFB68}"/>
              </a:ext>
            </a:extLst>
          </p:cNvPr>
          <p:cNvGraphicFramePr>
            <a:graphicFrameLocks noGrp="1"/>
          </p:cNvGraphicFramePr>
          <p:nvPr>
            <p:ph idx="1"/>
            <p:extLst>
              <p:ext uri="{D42A27DB-BD31-4B8C-83A1-F6EECF244321}">
                <p14:modId xmlns:p14="http://schemas.microsoft.com/office/powerpoint/2010/main" val="2849160069"/>
              </p:ext>
            </p:extLst>
          </p:nvPr>
        </p:nvGraphicFramePr>
        <p:xfrm>
          <a:off x="274320" y="1371600"/>
          <a:ext cx="832104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40679791-264A-1E3D-BEC9-57232F683922}"/>
              </a:ext>
            </a:extLst>
          </p:cNvPr>
          <p:cNvSpPr/>
          <p:nvPr/>
        </p:nvSpPr>
        <p:spPr>
          <a:xfrm>
            <a:off x="274320" y="5068195"/>
            <a:ext cx="8321040" cy="1440180"/>
          </a:xfrm>
          <a:prstGeom prst="roundRect">
            <a:avLst>
              <a:gd name="adj" fmla="val 10000"/>
            </a:avLst>
          </a:prstGeom>
          <a:solidFill>
            <a:srgbClr val="CBDEF0"/>
          </a:solidFill>
          <a:ln>
            <a:solidFill>
              <a:srgbClr val="B6D3E9"/>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7" name="Graphic 6" descr="Stopwatch with solid fill">
            <a:extLst>
              <a:ext uri="{FF2B5EF4-FFF2-40B4-BE49-F238E27FC236}">
                <a16:creationId xmlns:a16="http://schemas.microsoft.com/office/drawing/2014/main" id="{A029F2D1-8A94-F995-EFE5-CE584EE784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2507" y="5334000"/>
            <a:ext cx="914400" cy="914400"/>
          </a:xfrm>
          <a:prstGeom prst="rect">
            <a:avLst/>
          </a:prstGeom>
        </p:spPr>
      </p:pic>
      <p:sp>
        <p:nvSpPr>
          <p:cNvPr id="8" name="TextBox 7">
            <a:extLst>
              <a:ext uri="{FF2B5EF4-FFF2-40B4-BE49-F238E27FC236}">
                <a16:creationId xmlns:a16="http://schemas.microsoft.com/office/drawing/2014/main" id="{C1E0D07F-62AF-3C0E-7E61-746861279B7C}"/>
              </a:ext>
            </a:extLst>
          </p:cNvPr>
          <p:cNvSpPr txBox="1"/>
          <p:nvPr/>
        </p:nvSpPr>
        <p:spPr>
          <a:xfrm>
            <a:off x="1930400" y="5497173"/>
            <a:ext cx="6664960" cy="646331"/>
          </a:xfrm>
          <a:prstGeom prst="rect">
            <a:avLst/>
          </a:prstGeom>
          <a:noFill/>
        </p:spPr>
        <p:txBody>
          <a:bodyPr wrap="square" rtlCol="0">
            <a:spAutoFit/>
          </a:bodyPr>
          <a:lstStyle/>
          <a:p>
            <a:r>
              <a:rPr lang="en-US"/>
              <a:t>All goals must be reached in 5 business days</a:t>
            </a:r>
            <a:endParaRPr lang="en-US" sz="1800"/>
          </a:p>
          <a:p>
            <a:endParaRPr lang="en-US"/>
          </a:p>
        </p:txBody>
      </p:sp>
    </p:spTree>
    <p:extLst>
      <p:ext uri="{BB962C8B-B14F-4D97-AF65-F5344CB8AC3E}">
        <p14:creationId xmlns:p14="http://schemas.microsoft.com/office/powerpoint/2010/main" val="3891675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F36CF8-40B3-8ABD-3607-5FA365AFE543}"/>
              </a:ext>
            </a:extLst>
          </p:cNvPr>
          <p:cNvSpPr>
            <a:spLocks noGrp="1"/>
          </p:cNvSpPr>
          <p:nvPr>
            <p:ph type="sldNum" sz="quarter" idx="10"/>
          </p:nvPr>
        </p:nvSpPr>
        <p:spPr/>
        <p:txBody>
          <a:bodyPr/>
          <a:lstStyle/>
          <a:p>
            <a:pPr>
              <a:defRPr/>
            </a:pPr>
            <a:fld id="{1188F9D2-5B65-4C92-8FFB-3F149C9EBFE1}" type="slidenum">
              <a:rPr lang="en-US" altLang="en-US" smtClean="0"/>
              <a:pPr>
                <a:defRPr/>
              </a:pPr>
              <a:t>4</a:t>
            </a:fld>
            <a:endParaRPr lang="en-US" altLang="en-US"/>
          </a:p>
        </p:txBody>
      </p:sp>
      <p:sp>
        <p:nvSpPr>
          <p:cNvPr id="3" name="Content Placeholder 2">
            <a:extLst>
              <a:ext uri="{FF2B5EF4-FFF2-40B4-BE49-F238E27FC236}">
                <a16:creationId xmlns:a16="http://schemas.microsoft.com/office/drawing/2014/main" id="{DBCFB8F3-2C59-B49A-2AC6-500E7402C268}"/>
              </a:ext>
            </a:extLst>
          </p:cNvPr>
          <p:cNvSpPr>
            <a:spLocks noGrp="1"/>
          </p:cNvSpPr>
          <p:nvPr>
            <p:ph idx="1"/>
          </p:nvPr>
        </p:nvSpPr>
        <p:spPr/>
        <p:txBody>
          <a:bodyPr/>
          <a:lstStyle/>
          <a:p>
            <a:r>
              <a:rPr lang="en-US" sz="2000" b="1">
                <a:cs typeface="Arial"/>
              </a:rPr>
              <a:t>Optimizing Fleet Management And Safety</a:t>
            </a:r>
            <a:endParaRPr lang="en-US" sz="2000" b="1"/>
          </a:p>
          <a:p>
            <a:pPr marL="461645" lvl="1" indent="0">
              <a:buNone/>
            </a:pPr>
            <a:endParaRPr lang="en-US">
              <a:cs typeface="Arial"/>
            </a:endParaRPr>
          </a:p>
          <a:p>
            <a:pPr marL="461645" lvl="1" indent="0">
              <a:buNone/>
            </a:pPr>
            <a:r>
              <a:rPr lang="en-US" sz="2400">
                <a:cs typeface="Arial"/>
              </a:rPr>
              <a:t>Implementation</a:t>
            </a:r>
          </a:p>
          <a:p>
            <a:pPr marL="747395" lvl="1">
              <a:buFont typeface="Calibri"/>
              <a:buChar char="-"/>
            </a:pPr>
            <a:r>
              <a:rPr lang="en-US">
                <a:cs typeface="Arial"/>
              </a:rPr>
              <a:t>Taxi Demand Analysis</a:t>
            </a:r>
          </a:p>
          <a:p>
            <a:pPr marL="747395" lvl="1">
              <a:buFont typeface="Calibri"/>
              <a:buChar char="-"/>
            </a:pPr>
            <a:r>
              <a:rPr lang="en-US">
                <a:cs typeface="Arial"/>
              </a:rPr>
              <a:t>Safety Enhancements</a:t>
            </a:r>
          </a:p>
          <a:p>
            <a:pPr marL="461645" lvl="1" indent="0">
              <a:buNone/>
            </a:pPr>
            <a:endParaRPr lang="en-US" sz="2400">
              <a:cs typeface="Arial"/>
            </a:endParaRPr>
          </a:p>
          <a:p>
            <a:pPr marL="461645" lvl="1" indent="0">
              <a:buNone/>
            </a:pPr>
            <a:r>
              <a:rPr lang="en-US" sz="2400">
                <a:cs typeface="Arial"/>
              </a:rPr>
              <a:t>Key Metrics and Insights</a:t>
            </a:r>
          </a:p>
          <a:p>
            <a:pPr marL="747395" lvl="1">
              <a:buFont typeface="Calibri"/>
              <a:buChar char="-"/>
            </a:pPr>
            <a:r>
              <a:rPr lang="en-US">
                <a:cs typeface="Arial"/>
              </a:rPr>
              <a:t>High-demand locations and peak times</a:t>
            </a:r>
          </a:p>
          <a:p>
            <a:pPr marL="747395" lvl="1">
              <a:buFont typeface="Calibri"/>
              <a:buChar char="-"/>
            </a:pPr>
            <a:r>
              <a:rPr lang="en-US">
                <a:cs typeface="Arial"/>
              </a:rPr>
              <a:t>Accidents hotspots and contributing factors</a:t>
            </a:r>
          </a:p>
          <a:p>
            <a:pPr marL="747395" lvl="1">
              <a:buFont typeface="Calibri"/>
              <a:buChar char="-"/>
            </a:pPr>
            <a:r>
              <a:rPr lang="en-US">
                <a:cs typeface="Arial"/>
              </a:rPr>
              <a:t>Safety improvement measures and outcomes</a:t>
            </a:r>
          </a:p>
        </p:txBody>
      </p:sp>
      <p:sp>
        <p:nvSpPr>
          <p:cNvPr id="4" name="Title 3">
            <a:extLst>
              <a:ext uri="{FF2B5EF4-FFF2-40B4-BE49-F238E27FC236}">
                <a16:creationId xmlns:a16="http://schemas.microsoft.com/office/drawing/2014/main" id="{90E9D7E6-D75F-7960-1869-9DCD8168DA45}"/>
              </a:ext>
            </a:extLst>
          </p:cNvPr>
          <p:cNvSpPr>
            <a:spLocks noGrp="1"/>
          </p:cNvSpPr>
          <p:nvPr>
            <p:ph type="title"/>
          </p:nvPr>
        </p:nvSpPr>
        <p:spPr/>
        <p:txBody>
          <a:bodyPr/>
          <a:lstStyle/>
          <a:p>
            <a:r>
              <a:rPr lang="en-US"/>
              <a:t>Use Case</a:t>
            </a:r>
          </a:p>
        </p:txBody>
      </p:sp>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79D096E6-F157-F6FD-CE7A-37E72B721E3E}"/>
                  </a:ext>
                </a:extLst>
              </p:cNvPr>
              <p:cNvGraphicFramePr>
                <a:graphicFrameLocks noChangeAspect="1"/>
              </p:cNvGraphicFramePr>
              <p:nvPr>
                <p:extLst>
                  <p:ext uri="{D42A27DB-BD31-4B8C-83A1-F6EECF244321}">
                    <p14:modId xmlns:p14="http://schemas.microsoft.com/office/powerpoint/2010/main" val="1809022498"/>
                  </p:ext>
                </p:extLst>
              </p:nvPr>
            </p:nvGraphicFramePr>
            <p:xfrm>
              <a:off x="-3460072" y="-528989"/>
              <a:ext cx="2286000" cy="1714500"/>
            </p:xfrm>
            <a:graphic>
              <a:graphicData uri="http://schemas.microsoft.com/office/powerpoint/2016/slidezoom">
                <pslz:sldZm>
                  <pslz:sldZmObj sldId="283" cId="3815928388">
                    <pslz:zmPr id="{BADFB319-ECD4-42F9-8167-65AA7599482B}" returnToParent="0" transitionDur="1000">
                      <p166:blipFill xmlns:p166="http://schemas.microsoft.com/office/powerpoint/2016/6/main">
                        <a:blip r:embed="rId3"/>
                        <a:stretch>
                          <a:fillRect/>
                        </a:stretch>
                      </p166:blipFill>
                      <p166:spPr xmlns:p166="http://schemas.microsoft.com/office/powerpoint/2016/6/main">
                        <a:xfrm>
                          <a:off x="0" y="0"/>
                          <a:ext cx="2286000" cy="1714500"/>
                        </a:xfrm>
                        <a:prstGeom prst="rect">
                          <a:avLst/>
                        </a:prstGeom>
                        <a:ln w="3175">
                          <a:solidFill>
                            <a:prstClr val="ltGray"/>
                          </a:solidFill>
                        </a:ln>
                      </p166:spPr>
                    </pslz:zmPr>
                  </pslz:sldZmObj>
                </pslz:sldZm>
              </a:graphicData>
            </a:graphic>
          </p:graphicFrame>
        </mc:Choice>
        <mc:Fallback>
          <p:pic>
            <p:nvPicPr>
              <p:cNvPr id="6" name="Slide Zoom 5">
                <a:extLst>
                  <a:ext uri="{FF2B5EF4-FFF2-40B4-BE49-F238E27FC236}">
                    <a16:creationId xmlns:a16="http://schemas.microsoft.com/office/drawing/2014/main" id="{79D096E6-F157-F6FD-CE7A-37E72B721E3E}"/>
                  </a:ext>
                </a:extLst>
              </p:cNvPr>
              <p:cNvPicPr>
                <a:picLocks noGrp="1" noRot="1" noChangeAspect="1" noMove="1" noResize="1" noEditPoints="1" noAdjustHandles="1" noChangeArrowheads="1" noChangeShapeType="1"/>
              </p:cNvPicPr>
              <p:nvPr/>
            </p:nvPicPr>
            <p:blipFill>
              <a:blip r:embed="rId3"/>
              <a:stretch>
                <a:fillRect/>
              </a:stretch>
            </p:blipFill>
            <p:spPr>
              <a:xfrm>
                <a:off x="-3460072" y="-528989"/>
                <a:ext cx="2286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815928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3E128B-28F6-572C-9A11-8CA18AF31805}"/>
              </a:ext>
            </a:extLst>
          </p:cNvPr>
          <p:cNvSpPr>
            <a:spLocks noGrp="1"/>
          </p:cNvSpPr>
          <p:nvPr>
            <p:ph type="sldNum" sz="quarter" idx="10"/>
          </p:nvPr>
        </p:nvSpPr>
        <p:spPr>
          <a:xfrm>
            <a:off x="8416925" y="6537325"/>
            <a:ext cx="422275" cy="320675"/>
          </a:xfrm>
        </p:spPr>
        <p:txBody>
          <a:bodyPr wrap="square" anchor="ctr">
            <a:normAutofit/>
          </a:bodyPr>
          <a:lstStyle/>
          <a:p>
            <a:pPr>
              <a:spcAft>
                <a:spcPts val="600"/>
              </a:spcAft>
              <a:defRPr/>
            </a:pPr>
            <a:fld id="{1163B6C9-B84A-40BC-93CF-54B09D60C2F0}" type="slidenum">
              <a:rPr lang="en-US" altLang="en-US" smtClean="0"/>
              <a:pPr>
                <a:spcAft>
                  <a:spcPts val="600"/>
                </a:spcAft>
                <a:defRPr/>
              </a:pPr>
              <a:t>5</a:t>
            </a:fld>
            <a:endParaRPr lang="en-US" altLang="en-US"/>
          </a:p>
        </p:txBody>
      </p:sp>
      <p:sp>
        <p:nvSpPr>
          <p:cNvPr id="4" name="Content Placeholder 3">
            <a:extLst>
              <a:ext uri="{FF2B5EF4-FFF2-40B4-BE49-F238E27FC236}">
                <a16:creationId xmlns:a16="http://schemas.microsoft.com/office/drawing/2014/main" id="{F0111370-4673-277F-4E1A-CF3876327C89}"/>
              </a:ext>
            </a:extLst>
          </p:cNvPr>
          <p:cNvSpPr>
            <a:spLocks noGrp="1"/>
          </p:cNvSpPr>
          <p:nvPr>
            <p:ph idx="11"/>
          </p:nvPr>
        </p:nvSpPr>
        <p:spPr>
          <a:xfrm>
            <a:off x="274318" y="1371599"/>
            <a:ext cx="4754881" cy="5165725"/>
          </a:xfrm>
        </p:spPr>
        <p:txBody>
          <a:bodyPr wrap="square" anchor="t">
            <a:normAutofit fontScale="92500" lnSpcReduction="20000"/>
          </a:bodyPr>
          <a:lstStyle/>
          <a:p>
            <a:pPr>
              <a:lnSpc>
                <a:spcPct val="90000"/>
              </a:lnSpc>
              <a:spcBef>
                <a:spcPts val="600"/>
              </a:spcBef>
              <a:buFont typeface="Arial" panose="020B0604020202020204" pitchFamily="34" charset="0"/>
              <a:buChar char="•"/>
            </a:pPr>
            <a:r>
              <a:rPr lang="en-US" sz="1700" b="1"/>
              <a:t>High Volume For-Hire Vehicle (HVFHV) Data</a:t>
            </a:r>
          </a:p>
          <a:p>
            <a:pPr marL="0" indent="0">
              <a:lnSpc>
                <a:spcPct val="90000"/>
              </a:lnSpc>
              <a:spcBef>
                <a:spcPts val="600"/>
              </a:spcBef>
              <a:buNone/>
            </a:pPr>
            <a:r>
              <a:rPr lang="en-US" sz="1700" b="1"/>
              <a:t> </a:t>
            </a:r>
          </a:p>
          <a:p>
            <a:pPr marL="0" indent="0">
              <a:lnSpc>
                <a:spcPct val="90000"/>
              </a:lnSpc>
              <a:spcBef>
                <a:spcPts val="600"/>
              </a:spcBef>
              <a:buNone/>
            </a:pPr>
            <a:endParaRPr lang="en-US" sz="1700" b="1"/>
          </a:p>
          <a:p>
            <a:pPr lvl="1">
              <a:lnSpc>
                <a:spcPct val="90000"/>
              </a:lnSpc>
              <a:spcBef>
                <a:spcPts val="600"/>
              </a:spcBef>
              <a:buFont typeface="Arial" panose="020B0604020202020204" pitchFamily="34" charset="0"/>
              <a:buChar char="•"/>
            </a:pPr>
            <a:r>
              <a:rPr lang="en-US" sz="1700"/>
              <a:t>Trip data from high-volume for-hire vehicle bases like Uber and Lyft, community livery bases, luxury limousine bases, and black car bases</a:t>
            </a:r>
          </a:p>
          <a:p>
            <a:pPr lvl="1">
              <a:lnSpc>
                <a:spcPct val="90000"/>
              </a:lnSpc>
              <a:spcBef>
                <a:spcPts val="600"/>
              </a:spcBef>
              <a:buFont typeface="Arial" panose="020B0604020202020204" pitchFamily="34" charset="0"/>
              <a:buChar char="•"/>
            </a:pPr>
            <a:endParaRPr lang="en-US" sz="1700"/>
          </a:p>
          <a:p>
            <a:pPr>
              <a:lnSpc>
                <a:spcPct val="90000"/>
              </a:lnSpc>
              <a:spcBef>
                <a:spcPts val="600"/>
              </a:spcBef>
              <a:buFont typeface="Arial" panose="020B0604020202020204" pitchFamily="34" charset="0"/>
              <a:buChar char="•"/>
            </a:pPr>
            <a:r>
              <a:rPr lang="en-US" sz="1700" b="1"/>
              <a:t>Yellow and Green Taxi Data </a:t>
            </a:r>
          </a:p>
          <a:p>
            <a:pPr lvl="1">
              <a:lnSpc>
                <a:spcPct val="90000"/>
              </a:lnSpc>
              <a:spcBef>
                <a:spcPts val="600"/>
              </a:spcBef>
              <a:buFont typeface="Arial" panose="020B0604020202020204" pitchFamily="34" charset="0"/>
              <a:buChar char="•"/>
            </a:pPr>
            <a:endParaRPr lang="en-US" sz="1700"/>
          </a:p>
          <a:p>
            <a:pPr marL="461963" lvl="1" indent="0">
              <a:lnSpc>
                <a:spcPct val="90000"/>
              </a:lnSpc>
              <a:spcBef>
                <a:spcPts val="600"/>
              </a:spcBef>
              <a:buNone/>
            </a:pPr>
            <a:endParaRPr lang="en-US" sz="1700"/>
          </a:p>
          <a:p>
            <a:pPr lvl="1">
              <a:lnSpc>
                <a:spcPct val="90000"/>
              </a:lnSpc>
              <a:spcBef>
                <a:spcPts val="600"/>
              </a:spcBef>
              <a:buFont typeface="Arial" panose="020B0604020202020204" pitchFamily="34" charset="0"/>
              <a:buChar char="•"/>
            </a:pPr>
            <a:r>
              <a:rPr lang="en-US" sz="1700"/>
              <a:t>Yellow and Green taxis can be street hailed or through an e-hail app </a:t>
            </a:r>
          </a:p>
          <a:p>
            <a:pPr lvl="1">
              <a:lnSpc>
                <a:spcPct val="90000"/>
              </a:lnSpc>
              <a:spcBef>
                <a:spcPts val="600"/>
              </a:spcBef>
              <a:buFont typeface="Arial" panose="020B0604020202020204" pitchFamily="34" charset="0"/>
              <a:buChar char="•"/>
            </a:pPr>
            <a:endParaRPr lang="en-US" sz="1700"/>
          </a:p>
          <a:p>
            <a:pPr>
              <a:lnSpc>
                <a:spcPct val="90000"/>
              </a:lnSpc>
              <a:spcBef>
                <a:spcPts val="600"/>
              </a:spcBef>
              <a:buFont typeface="Arial" panose="020B0604020202020204" pitchFamily="34" charset="0"/>
              <a:buChar char="•"/>
            </a:pPr>
            <a:r>
              <a:rPr lang="en-US" sz="1700" b="1"/>
              <a:t>Motor Vehicle Collisions Data</a:t>
            </a:r>
            <a:r>
              <a:rPr lang="en-US" sz="1700"/>
              <a:t> (External Data)</a:t>
            </a:r>
          </a:p>
          <a:p>
            <a:pPr lvl="1">
              <a:lnSpc>
                <a:spcPct val="90000"/>
              </a:lnSpc>
              <a:spcBef>
                <a:spcPts val="600"/>
              </a:spcBef>
              <a:buFont typeface="Arial" panose="020B0604020202020204" pitchFamily="34" charset="0"/>
              <a:buChar char="•"/>
            </a:pPr>
            <a:endParaRPr lang="en-US" sz="1700"/>
          </a:p>
          <a:p>
            <a:pPr marL="461963" lvl="1" indent="0">
              <a:lnSpc>
                <a:spcPct val="90000"/>
              </a:lnSpc>
              <a:spcBef>
                <a:spcPts val="600"/>
              </a:spcBef>
              <a:buNone/>
            </a:pPr>
            <a:endParaRPr lang="en-US" sz="1700"/>
          </a:p>
          <a:p>
            <a:pPr lvl="1">
              <a:lnSpc>
                <a:spcPct val="90000"/>
              </a:lnSpc>
              <a:spcBef>
                <a:spcPts val="600"/>
              </a:spcBef>
              <a:buFont typeface="Arial" panose="020B0604020202020204" pitchFamily="34" charset="0"/>
              <a:buChar char="•"/>
            </a:pPr>
            <a:r>
              <a:rPr lang="en-US" sz="1700"/>
              <a:t>Contains all police reported motor vehicle collisions in NYC</a:t>
            </a:r>
          </a:p>
          <a:p>
            <a:pPr lvl="1">
              <a:lnSpc>
                <a:spcPct val="90000"/>
              </a:lnSpc>
              <a:spcBef>
                <a:spcPts val="600"/>
              </a:spcBef>
              <a:buFont typeface="Arial" panose="020B0604020202020204" pitchFamily="34" charset="0"/>
              <a:buChar char="•"/>
            </a:pPr>
            <a:r>
              <a:rPr lang="en-US" sz="1700"/>
              <a:t>Reports are required to be filed for collisions where someone is injured or killed, or where there is at least $1,000 worth of damage</a:t>
            </a:r>
          </a:p>
        </p:txBody>
      </p:sp>
      <p:pic>
        <p:nvPicPr>
          <p:cNvPr id="2050" name="Picture 2" descr="The Five Boroughs of New York City | ELIKA New York">
            <a:extLst>
              <a:ext uri="{FF2B5EF4-FFF2-40B4-BE49-F238E27FC236}">
                <a16:creationId xmlns:a16="http://schemas.microsoft.com/office/drawing/2014/main" id="{FE88778B-784D-E698-D447-F9894224C1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41605" y="1834715"/>
            <a:ext cx="3931920" cy="3892600"/>
          </a:xfrm>
          <a:prstGeom prst="rect">
            <a:avLst/>
          </a:prstGeom>
          <a:solidFill>
            <a:srgbClr val="FFFFFF"/>
          </a:solidFill>
        </p:spPr>
      </p:pic>
      <p:sp>
        <p:nvSpPr>
          <p:cNvPr id="3" name="Title 2">
            <a:extLst>
              <a:ext uri="{FF2B5EF4-FFF2-40B4-BE49-F238E27FC236}">
                <a16:creationId xmlns:a16="http://schemas.microsoft.com/office/drawing/2014/main" id="{C414BA64-8FE0-8745-A6CE-82A26402B615}"/>
              </a:ext>
            </a:extLst>
          </p:cNvPr>
          <p:cNvSpPr>
            <a:spLocks noGrp="1"/>
          </p:cNvSpPr>
          <p:nvPr>
            <p:ph type="title"/>
          </p:nvPr>
        </p:nvSpPr>
        <p:spPr>
          <a:xfrm>
            <a:off x="274320" y="349625"/>
            <a:ext cx="7193280" cy="822960"/>
          </a:xfrm>
        </p:spPr>
        <p:txBody>
          <a:bodyPr wrap="square" anchor="b">
            <a:normAutofit/>
          </a:bodyPr>
          <a:lstStyle/>
          <a:p>
            <a:r>
              <a:rPr lang="en-US"/>
              <a:t>The Data</a:t>
            </a:r>
          </a:p>
        </p:txBody>
      </p:sp>
      <p:sp>
        <p:nvSpPr>
          <p:cNvPr id="5" name="Rectangle 4">
            <a:extLst>
              <a:ext uri="{FF2B5EF4-FFF2-40B4-BE49-F238E27FC236}">
                <a16:creationId xmlns:a16="http://schemas.microsoft.com/office/drawing/2014/main" id="{FBFF1565-900D-A483-FB3E-CA64B1A09C1B}"/>
              </a:ext>
            </a:extLst>
          </p:cNvPr>
          <p:cNvSpPr/>
          <p:nvPr/>
        </p:nvSpPr>
        <p:spPr>
          <a:xfrm>
            <a:off x="435398" y="1633491"/>
            <a:ext cx="2103120" cy="402448"/>
          </a:xfrm>
          <a:prstGeom prst="rect">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a:solidFill>
                  <a:schemeClr val="bg1"/>
                </a:solidFill>
              </a:rPr>
              <a:t>~ 100 million rows</a:t>
            </a:r>
          </a:p>
        </p:txBody>
      </p:sp>
      <p:sp>
        <p:nvSpPr>
          <p:cNvPr id="6" name="Rectangle 5">
            <a:extLst>
              <a:ext uri="{FF2B5EF4-FFF2-40B4-BE49-F238E27FC236}">
                <a16:creationId xmlns:a16="http://schemas.microsoft.com/office/drawing/2014/main" id="{DF3F61C5-954D-1125-1A8A-72B830849AD7}"/>
              </a:ext>
            </a:extLst>
          </p:cNvPr>
          <p:cNvSpPr/>
          <p:nvPr/>
        </p:nvSpPr>
        <p:spPr>
          <a:xfrm>
            <a:off x="2628898" y="1633491"/>
            <a:ext cx="2194560" cy="402448"/>
          </a:xfrm>
          <a:prstGeom prst="rect">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a:solidFill>
                  <a:schemeClr val="bg1"/>
                </a:solidFill>
              </a:rPr>
              <a:t>Jan. 2024 – May 2024</a:t>
            </a:r>
          </a:p>
        </p:txBody>
      </p:sp>
      <p:sp>
        <p:nvSpPr>
          <p:cNvPr id="7" name="Rectangle 6">
            <a:extLst>
              <a:ext uri="{FF2B5EF4-FFF2-40B4-BE49-F238E27FC236}">
                <a16:creationId xmlns:a16="http://schemas.microsoft.com/office/drawing/2014/main" id="{68D242AC-B7EB-13BF-EFBF-067BA1A9CDFE}"/>
              </a:ext>
            </a:extLst>
          </p:cNvPr>
          <p:cNvSpPr/>
          <p:nvPr/>
        </p:nvSpPr>
        <p:spPr>
          <a:xfrm>
            <a:off x="435398" y="3397011"/>
            <a:ext cx="2103120" cy="398438"/>
          </a:xfrm>
          <a:prstGeom prst="rect">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a:solidFill>
                  <a:schemeClr val="bg1"/>
                </a:solidFill>
              </a:rPr>
              <a:t>~ 34 million rows</a:t>
            </a:r>
          </a:p>
        </p:txBody>
      </p:sp>
      <p:sp>
        <p:nvSpPr>
          <p:cNvPr id="8" name="Rectangle 7">
            <a:extLst>
              <a:ext uri="{FF2B5EF4-FFF2-40B4-BE49-F238E27FC236}">
                <a16:creationId xmlns:a16="http://schemas.microsoft.com/office/drawing/2014/main" id="{1E93917C-5B14-F2BE-8CA7-6DB0FF7C51FF}"/>
              </a:ext>
            </a:extLst>
          </p:cNvPr>
          <p:cNvSpPr/>
          <p:nvPr/>
        </p:nvSpPr>
        <p:spPr>
          <a:xfrm>
            <a:off x="2628898" y="3397011"/>
            <a:ext cx="2194560" cy="398438"/>
          </a:xfrm>
          <a:prstGeom prst="rect">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a:solidFill>
                  <a:schemeClr val="bg1"/>
                </a:solidFill>
              </a:rPr>
              <a:t>Sept. 2023 – May 2024</a:t>
            </a:r>
          </a:p>
        </p:txBody>
      </p:sp>
      <p:sp>
        <p:nvSpPr>
          <p:cNvPr id="9" name="Rectangle 8">
            <a:extLst>
              <a:ext uri="{FF2B5EF4-FFF2-40B4-BE49-F238E27FC236}">
                <a16:creationId xmlns:a16="http://schemas.microsoft.com/office/drawing/2014/main" id="{BC69FEB6-E6A9-3A81-663E-EA1F4979187C}"/>
              </a:ext>
            </a:extLst>
          </p:cNvPr>
          <p:cNvSpPr/>
          <p:nvPr/>
        </p:nvSpPr>
        <p:spPr>
          <a:xfrm>
            <a:off x="435398" y="4789637"/>
            <a:ext cx="2103120" cy="394989"/>
          </a:xfrm>
          <a:prstGeom prst="rect">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a:solidFill>
                  <a:schemeClr val="bg1"/>
                </a:solidFill>
              </a:rPr>
              <a:t>~ 488 thousand rows</a:t>
            </a:r>
          </a:p>
        </p:txBody>
      </p:sp>
      <p:sp>
        <p:nvSpPr>
          <p:cNvPr id="10" name="Rectangle 9">
            <a:extLst>
              <a:ext uri="{FF2B5EF4-FFF2-40B4-BE49-F238E27FC236}">
                <a16:creationId xmlns:a16="http://schemas.microsoft.com/office/drawing/2014/main" id="{F6FFF20F-AA99-C911-F7CC-8F82C3A153F7}"/>
              </a:ext>
            </a:extLst>
          </p:cNvPr>
          <p:cNvSpPr/>
          <p:nvPr/>
        </p:nvSpPr>
        <p:spPr>
          <a:xfrm>
            <a:off x="2628898" y="4786187"/>
            <a:ext cx="2194560" cy="398439"/>
          </a:xfrm>
          <a:prstGeom prst="rect">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a:solidFill>
                  <a:schemeClr val="bg1"/>
                </a:solidFill>
              </a:rPr>
              <a:t>Jan. 2019 – Aug. 2024</a:t>
            </a:r>
          </a:p>
        </p:txBody>
      </p:sp>
    </p:spTree>
    <p:extLst>
      <p:ext uri="{BB962C8B-B14F-4D97-AF65-F5344CB8AC3E}">
        <p14:creationId xmlns:p14="http://schemas.microsoft.com/office/powerpoint/2010/main" val="3627652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B40AFF-CD04-7BB5-C5DE-88D402107C65}"/>
              </a:ext>
            </a:extLst>
          </p:cNvPr>
          <p:cNvSpPr>
            <a:spLocks noGrp="1"/>
          </p:cNvSpPr>
          <p:nvPr>
            <p:ph type="sldNum" sz="quarter" idx="10"/>
          </p:nvPr>
        </p:nvSpPr>
        <p:spPr/>
        <p:txBody>
          <a:bodyPr/>
          <a:lstStyle/>
          <a:p>
            <a:pPr>
              <a:defRPr/>
            </a:pPr>
            <a:fld id="{1188F9D2-5B65-4C92-8FFB-3F149C9EBFE1}" type="slidenum">
              <a:rPr lang="en-US" altLang="en-US"/>
              <a:pPr>
                <a:defRPr/>
              </a:pPr>
              <a:t>6</a:t>
            </a:fld>
            <a:endParaRPr lang="en-US" altLang="en-US"/>
          </a:p>
        </p:txBody>
      </p:sp>
      <p:sp>
        <p:nvSpPr>
          <p:cNvPr id="4" name="Title 3">
            <a:extLst>
              <a:ext uri="{FF2B5EF4-FFF2-40B4-BE49-F238E27FC236}">
                <a16:creationId xmlns:a16="http://schemas.microsoft.com/office/drawing/2014/main" id="{BCEF7EA6-8A4F-10FB-13D9-D957B76F64D7}"/>
              </a:ext>
            </a:extLst>
          </p:cNvPr>
          <p:cNvSpPr>
            <a:spLocks noGrp="1"/>
          </p:cNvSpPr>
          <p:nvPr>
            <p:ph type="title"/>
          </p:nvPr>
        </p:nvSpPr>
        <p:spPr/>
        <p:txBody>
          <a:bodyPr/>
          <a:lstStyle/>
          <a:p>
            <a:r>
              <a:rPr lang="en-US">
                <a:cs typeface="Arial"/>
              </a:rPr>
              <a:t>Technologies</a:t>
            </a:r>
            <a:endParaRPr lang="en-US"/>
          </a:p>
        </p:txBody>
      </p:sp>
      <p:pic>
        <p:nvPicPr>
          <p:cNvPr id="23" name="Content Placeholder 22">
            <a:extLst>
              <a:ext uri="{FF2B5EF4-FFF2-40B4-BE49-F238E27FC236}">
                <a16:creationId xmlns:a16="http://schemas.microsoft.com/office/drawing/2014/main" id="{51A19E51-332A-3F8B-DAB2-4F65E4B66636}"/>
              </a:ext>
            </a:extLst>
          </p:cNvPr>
          <p:cNvPicPr>
            <a:picLocks noGrp="1" noChangeAspect="1"/>
          </p:cNvPicPr>
          <p:nvPr>
            <p:ph idx="1"/>
          </p:nvPr>
        </p:nvPicPr>
        <p:blipFill>
          <a:blip r:embed="rId2"/>
          <a:stretch>
            <a:fillRect/>
          </a:stretch>
        </p:blipFill>
        <p:spPr>
          <a:xfrm>
            <a:off x="520065" y="1476375"/>
            <a:ext cx="7829550" cy="4591050"/>
          </a:xfrm>
        </p:spPr>
      </p:pic>
    </p:spTree>
    <p:extLst>
      <p:ext uri="{BB962C8B-B14F-4D97-AF65-F5344CB8AC3E}">
        <p14:creationId xmlns:p14="http://schemas.microsoft.com/office/powerpoint/2010/main" val="2124730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75CCC4-A372-C0C6-FF75-F8B799EE36F3}"/>
              </a:ext>
            </a:extLst>
          </p:cNvPr>
          <p:cNvSpPr>
            <a:spLocks noGrp="1"/>
          </p:cNvSpPr>
          <p:nvPr>
            <p:ph type="sldNum" sz="quarter" idx="10"/>
          </p:nvPr>
        </p:nvSpPr>
        <p:spPr/>
        <p:txBody>
          <a:bodyPr/>
          <a:lstStyle/>
          <a:p>
            <a:pPr>
              <a:defRPr/>
            </a:pPr>
            <a:fld id="{1188F9D2-5B65-4C92-8FFB-3F149C9EBFE1}" type="slidenum">
              <a:rPr lang="en-US" altLang="en-US" smtClean="0"/>
              <a:pPr>
                <a:defRPr/>
              </a:pPr>
              <a:t>7</a:t>
            </a:fld>
            <a:endParaRPr lang="en-US" altLang="en-US"/>
          </a:p>
        </p:txBody>
      </p:sp>
      <p:sp>
        <p:nvSpPr>
          <p:cNvPr id="4" name="Title 3">
            <a:extLst>
              <a:ext uri="{FF2B5EF4-FFF2-40B4-BE49-F238E27FC236}">
                <a16:creationId xmlns:a16="http://schemas.microsoft.com/office/drawing/2014/main" id="{BA59E5BB-A69D-240D-AC36-D9EF33988866}"/>
              </a:ext>
            </a:extLst>
          </p:cNvPr>
          <p:cNvSpPr>
            <a:spLocks noGrp="1"/>
          </p:cNvSpPr>
          <p:nvPr>
            <p:ph type="title"/>
          </p:nvPr>
        </p:nvSpPr>
        <p:spPr/>
        <p:txBody>
          <a:bodyPr/>
          <a:lstStyle/>
          <a:p>
            <a:r>
              <a:rPr lang="en-US"/>
              <a:t>Architecture Diagram</a:t>
            </a:r>
          </a:p>
        </p:txBody>
      </p:sp>
      <p:pic>
        <p:nvPicPr>
          <p:cNvPr id="6" name="Content Placeholder 5" descr="A screenshot of a computer&#10;&#10;Description automatically generated">
            <a:extLst>
              <a:ext uri="{FF2B5EF4-FFF2-40B4-BE49-F238E27FC236}">
                <a16:creationId xmlns:a16="http://schemas.microsoft.com/office/drawing/2014/main" id="{BCB3E3CE-64C5-EA34-9E4B-9B20FC5BC328}"/>
              </a:ext>
            </a:extLst>
          </p:cNvPr>
          <p:cNvPicPr>
            <a:picLocks noGrp="1" noChangeAspect="1"/>
          </p:cNvPicPr>
          <p:nvPr>
            <p:ph idx="1"/>
          </p:nvPr>
        </p:nvPicPr>
        <p:blipFill>
          <a:blip r:embed="rId3"/>
          <a:stretch>
            <a:fillRect/>
          </a:stretch>
        </p:blipFill>
        <p:spPr>
          <a:xfrm>
            <a:off x="273778" y="1244054"/>
            <a:ext cx="8567401" cy="5457946"/>
          </a:xfrm>
        </p:spPr>
      </p:pic>
    </p:spTree>
    <p:extLst>
      <p:ext uri="{BB962C8B-B14F-4D97-AF65-F5344CB8AC3E}">
        <p14:creationId xmlns:p14="http://schemas.microsoft.com/office/powerpoint/2010/main" val="1362572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835807-A77E-C1A1-07F8-C4060BDAA574}"/>
              </a:ext>
            </a:extLst>
          </p:cNvPr>
          <p:cNvSpPr>
            <a:spLocks noGrp="1"/>
          </p:cNvSpPr>
          <p:nvPr>
            <p:ph type="sldNum" sz="quarter" idx="10"/>
          </p:nvPr>
        </p:nvSpPr>
        <p:spPr/>
        <p:txBody>
          <a:bodyPr/>
          <a:lstStyle/>
          <a:p>
            <a:pPr>
              <a:defRPr/>
            </a:pPr>
            <a:fld id="{1188F9D2-5B65-4C92-8FFB-3F149C9EBFE1}" type="slidenum">
              <a:rPr lang="en-US" altLang="en-US" smtClean="0"/>
              <a:pPr>
                <a:defRPr/>
              </a:pPr>
              <a:t>8</a:t>
            </a:fld>
            <a:endParaRPr lang="en-US" altLang="en-US"/>
          </a:p>
        </p:txBody>
      </p:sp>
      <p:sp>
        <p:nvSpPr>
          <p:cNvPr id="4" name="Title 3">
            <a:extLst>
              <a:ext uri="{FF2B5EF4-FFF2-40B4-BE49-F238E27FC236}">
                <a16:creationId xmlns:a16="http://schemas.microsoft.com/office/drawing/2014/main" id="{3A7B41B0-7D33-EA07-BE54-5E4E6A087CED}"/>
              </a:ext>
            </a:extLst>
          </p:cNvPr>
          <p:cNvSpPr>
            <a:spLocks noGrp="1"/>
          </p:cNvSpPr>
          <p:nvPr>
            <p:ph type="title"/>
          </p:nvPr>
        </p:nvSpPr>
        <p:spPr/>
        <p:txBody>
          <a:bodyPr/>
          <a:lstStyle/>
          <a:p>
            <a:r>
              <a:rPr lang="en-US"/>
              <a:t>Data Exploration and Transformations</a:t>
            </a:r>
          </a:p>
        </p:txBody>
      </p:sp>
      <p:sp>
        <p:nvSpPr>
          <p:cNvPr id="5" name="Flowchart: Connector 4">
            <a:extLst>
              <a:ext uri="{FF2B5EF4-FFF2-40B4-BE49-F238E27FC236}">
                <a16:creationId xmlns:a16="http://schemas.microsoft.com/office/drawing/2014/main" id="{1EFA59D1-132F-D681-ABBE-E1FC08E84A57}"/>
              </a:ext>
            </a:extLst>
          </p:cNvPr>
          <p:cNvSpPr/>
          <p:nvPr/>
        </p:nvSpPr>
        <p:spPr>
          <a:xfrm>
            <a:off x="3369924" y="1345915"/>
            <a:ext cx="2404152" cy="2404152"/>
          </a:xfrm>
          <a:prstGeom prst="flowChartConnector">
            <a:avLst/>
          </a:prstGeom>
          <a:solidFill>
            <a:schemeClr val="bg2">
              <a:lumMod val="90000"/>
            </a:schemeClr>
          </a:soli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b="1"/>
              <a:t>27%</a:t>
            </a:r>
          </a:p>
          <a:p>
            <a:pPr algn="ctr"/>
            <a:r>
              <a:rPr lang="en-US" b="1"/>
              <a:t>191,126 rows</a:t>
            </a:r>
          </a:p>
          <a:p>
            <a:pPr algn="ctr"/>
            <a:r>
              <a:rPr lang="en-US" b="1"/>
              <a:t>saved </a:t>
            </a:r>
          </a:p>
        </p:txBody>
      </p:sp>
      <p:sp>
        <p:nvSpPr>
          <p:cNvPr id="6" name="Flowchart: Connector 5">
            <a:extLst>
              <a:ext uri="{FF2B5EF4-FFF2-40B4-BE49-F238E27FC236}">
                <a16:creationId xmlns:a16="http://schemas.microsoft.com/office/drawing/2014/main" id="{C62C7DCF-0C42-9E03-F7F2-9F476D430042}"/>
              </a:ext>
            </a:extLst>
          </p:cNvPr>
          <p:cNvSpPr/>
          <p:nvPr/>
        </p:nvSpPr>
        <p:spPr>
          <a:xfrm>
            <a:off x="1003349" y="1726058"/>
            <a:ext cx="1925376" cy="1925376"/>
          </a:xfrm>
          <a:prstGeom prst="flowChartConnector">
            <a:avLst/>
          </a:prstGeom>
          <a:solidFill>
            <a:schemeClr val="bg2"/>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a:t>1.8%</a:t>
            </a:r>
          </a:p>
          <a:p>
            <a:pPr algn="ctr"/>
            <a:r>
              <a:rPr lang="en-US" sz="1600" b="1"/>
              <a:t>12,467 rows</a:t>
            </a:r>
          </a:p>
          <a:p>
            <a:pPr algn="ctr"/>
            <a:r>
              <a:rPr lang="en-US" sz="1600" b="1"/>
              <a:t>saved </a:t>
            </a:r>
          </a:p>
        </p:txBody>
      </p:sp>
      <p:sp>
        <p:nvSpPr>
          <p:cNvPr id="7" name="Flowchart: Connector 6">
            <a:extLst>
              <a:ext uri="{FF2B5EF4-FFF2-40B4-BE49-F238E27FC236}">
                <a16:creationId xmlns:a16="http://schemas.microsoft.com/office/drawing/2014/main" id="{01EACD62-9318-D9C6-EF09-0D42D83BB4C5}"/>
              </a:ext>
            </a:extLst>
          </p:cNvPr>
          <p:cNvSpPr/>
          <p:nvPr/>
        </p:nvSpPr>
        <p:spPr>
          <a:xfrm>
            <a:off x="6227801" y="1726058"/>
            <a:ext cx="1925376" cy="1925376"/>
          </a:xfrm>
          <a:prstGeom prst="flowChartConnector">
            <a:avLst/>
          </a:prstGeom>
          <a:solidFill>
            <a:schemeClr val="accent3">
              <a:lumMod val="40000"/>
              <a:lumOff val="6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a:t>6.2%</a:t>
            </a:r>
          </a:p>
          <a:p>
            <a:pPr algn="ctr"/>
            <a:r>
              <a:rPr lang="en-US" sz="1400" b="1"/>
              <a:t>42,805 rows</a:t>
            </a:r>
          </a:p>
          <a:p>
            <a:pPr algn="ctr"/>
            <a:r>
              <a:rPr lang="en-US" sz="1400" b="1"/>
              <a:t>lost </a:t>
            </a:r>
          </a:p>
        </p:txBody>
      </p:sp>
      <p:sp>
        <p:nvSpPr>
          <p:cNvPr id="8" name="TextBox 7">
            <a:extLst>
              <a:ext uri="{FF2B5EF4-FFF2-40B4-BE49-F238E27FC236}">
                <a16:creationId xmlns:a16="http://schemas.microsoft.com/office/drawing/2014/main" id="{A320771B-4A55-0F72-C667-5FF16270F734}"/>
              </a:ext>
            </a:extLst>
          </p:cNvPr>
          <p:cNvSpPr txBox="1"/>
          <p:nvPr/>
        </p:nvSpPr>
        <p:spPr>
          <a:xfrm>
            <a:off x="195209" y="3923397"/>
            <a:ext cx="4376791" cy="2031325"/>
          </a:xfrm>
          <a:prstGeom prst="rect">
            <a:avLst/>
          </a:prstGeom>
          <a:noFill/>
        </p:spPr>
        <p:txBody>
          <a:bodyPr wrap="square" rtlCol="0">
            <a:spAutoFit/>
          </a:bodyPr>
          <a:lstStyle/>
          <a:p>
            <a:r>
              <a:rPr lang="en-US" b="1"/>
              <a:t>Assumptions</a:t>
            </a:r>
          </a:p>
          <a:p>
            <a:pPr marL="285750" lvl="0" indent="-285750">
              <a:buFont typeface="Arial" panose="020B0604020202020204" pitchFamily="34" charset="0"/>
              <a:buChar char="•"/>
            </a:pPr>
            <a:r>
              <a:rPr lang="en-US"/>
              <a:t>Null passenger count is equal to one passenger</a:t>
            </a:r>
          </a:p>
          <a:p>
            <a:pPr marL="285750" lvl="0" indent="-285750">
              <a:buFont typeface="Arial" panose="020B0604020202020204" pitchFamily="34" charset="0"/>
              <a:buChar char="•"/>
            </a:pPr>
            <a:r>
              <a:rPr lang="en-US"/>
              <a:t>Null congestion surcharge and airport fees are equal to $0.00</a:t>
            </a:r>
          </a:p>
          <a:p>
            <a:pPr marL="285750" lvl="0" indent="-285750">
              <a:buFont typeface="Arial" panose="020B0604020202020204" pitchFamily="34" charset="0"/>
              <a:buChar char="•"/>
            </a:pPr>
            <a:r>
              <a:rPr lang="en-US"/>
              <a:t>Null Accident Cause and Null Vehicle Type is ‘Unspecified’</a:t>
            </a:r>
          </a:p>
        </p:txBody>
      </p:sp>
      <p:sp>
        <p:nvSpPr>
          <p:cNvPr id="9" name="TextBox 8">
            <a:extLst>
              <a:ext uri="{FF2B5EF4-FFF2-40B4-BE49-F238E27FC236}">
                <a16:creationId xmlns:a16="http://schemas.microsoft.com/office/drawing/2014/main" id="{1764CDB0-AE31-CF04-DF34-EE17BF07A27C}"/>
              </a:ext>
            </a:extLst>
          </p:cNvPr>
          <p:cNvSpPr txBox="1"/>
          <p:nvPr/>
        </p:nvSpPr>
        <p:spPr>
          <a:xfrm>
            <a:off x="4530904" y="3935002"/>
            <a:ext cx="4376791" cy="2308324"/>
          </a:xfrm>
          <a:prstGeom prst="rect">
            <a:avLst/>
          </a:prstGeom>
          <a:noFill/>
        </p:spPr>
        <p:txBody>
          <a:bodyPr wrap="square" rtlCol="0">
            <a:spAutoFit/>
          </a:bodyPr>
          <a:lstStyle/>
          <a:p>
            <a:r>
              <a:rPr lang="en-US" b="1"/>
              <a:t>Transformations</a:t>
            </a:r>
          </a:p>
          <a:p>
            <a:pPr marL="285750" lvl="0" indent="-285750">
              <a:buFont typeface="Arial" panose="020B0604020202020204" pitchFamily="34" charset="0"/>
              <a:buChar char="•"/>
            </a:pPr>
            <a:r>
              <a:rPr lang="en-US"/>
              <a:t>Merge Yellow and Green taxi datasets</a:t>
            </a:r>
          </a:p>
          <a:p>
            <a:pPr marL="285750" lvl="0" indent="-285750">
              <a:buFont typeface="Arial" panose="020B0604020202020204" pitchFamily="34" charset="0"/>
              <a:buChar char="•"/>
            </a:pPr>
            <a:r>
              <a:rPr lang="en-US"/>
              <a:t>Filter to desired date ranges (5 years historical accident data)</a:t>
            </a:r>
          </a:p>
          <a:p>
            <a:pPr marL="285750" lvl="0" indent="-285750">
              <a:buFont typeface="Arial" panose="020B0604020202020204" pitchFamily="34" charset="0"/>
              <a:buChar char="•"/>
            </a:pPr>
            <a:r>
              <a:rPr lang="en-US"/>
              <a:t>Classify whether an injury or fatality occurred</a:t>
            </a:r>
          </a:p>
          <a:p>
            <a:pPr marL="285750" lvl="0" indent="-285750">
              <a:buFont typeface="Arial" panose="020B0604020202020204" pitchFamily="34" charset="0"/>
              <a:buChar char="•"/>
            </a:pPr>
            <a:r>
              <a:rPr lang="en-US"/>
              <a:t>Determine missing borough based on geographic coordinates</a:t>
            </a:r>
          </a:p>
        </p:txBody>
      </p:sp>
    </p:spTree>
    <p:extLst>
      <p:ext uri="{BB962C8B-B14F-4D97-AF65-F5344CB8AC3E}">
        <p14:creationId xmlns:p14="http://schemas.microsoft.com/office/powerpoint/2010/main" val="1558432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4624D8-12A9-DE59-42F7-BF5A6AC88987}"/>
              </a:ext>
            </a:extLst>
          </p:cNvPr>
          <p:cNvSpPr>
            <a:spLocks noGrp="1"/>
          </p:cNvSpPr>
          <p:nvPr>
            <p:ph type="sldNum" sz="quarter" idx="10"/>
          </p:nvPr>
        </p:nvSpPr>
        <p:spPr/>
        <p:txBody>
          <a:bodyPr/>
          <a:lstStyle/>
          <a:p>
            <a:pPr>
              <a:defRPr/>
            </a:pPr>
            <a:fld id="{1188F9D2-5B65-4C92-8FFB-3F149C9EBFE1}" type="slidenum">
              <a:rPr lang="en-US" altLang="en-US" smtClean="0"/>
              <a:pPr>
                <a:defRPr/>
              </a:pPr>
              <a:t>9</a:t>
            </a:fld>
            <a:endParaRPr lang="en-US" altLang="en-US"/>
          </a:p>
        </p:txBody>
      </p:sp>
      <p:sp>
        <p:nvSpPr>
          <p:cNvPr id="4" name="Title 3">
            <a:extLst>
              <a:ext uri="{FF2B5EF4-FFF2-40B4-BE49-F238E27FC236}">
                <a16:creationId xmlns:a16="http://schemas.microsoft.com/office/drawing/2014/main" id="{7E299ABC-0DE7-48D2-6581-AB9F2E2D8A1F}"/>
              </a:ext>
            </a:extLst>
          </p:cNvPr>
          <p:cNvSpPr>
            <a:spLocks noGrp="1"/>
          </p:cNvSpPr>
          <p:nvPr>
            <p:ph type="title"/>
          </p:nvPr>
        </p:nvSpPr>
        <p:spPr/>
        <p:txBody>
          <a:bodyPr/>
          <a:lstStyle/>
          <a:p>
            <a:r>
              <a:rPr lang="en-US"/>
              <a:t>Data Exploration Visualization</a:t>
            </a:r>
          </a:p>
        </p:txBody>
      </p:sp>
      <p:pic>
        <p:nvPicPr>
          <p:cNvPr id="6" name="Picture 5">
            <a:extLst>
              <a:ext uri="{FF2B5EF4-FFF2-40B4-BE49-F238E27FC236}">
                <a16:creationId xmlns:a16="http://schemas.microsoft.com/office/drawing/2014/main" id="{4D244D0B-03AD-B4BB-79D9-F5C238C9005E}"/>
              </a:ext>
            </a:extLst>
          </p:cNvPr>
          <p:cNvPicPr>
            <a:picLocks noChangeAspect="1"/>
          </p:cNvPicPr>
          <p:nvPr/>
        </p:nvPicPr>
        <p:blipFill>
          <a:blip r:embed="rId3"/>
          <a:stretch>
            <a:fillRect/>
          </a:stretch>
        </p:blipFill>
        <p:spPr>
          <a:xfrm>
            <a:off x="780521" y="1894058"/>
            <a:ext cx="7582958" cy="3753374"/>
          </a:xfrm>
          <a:prstGeom prst="rect">
            <a:avLst/>
          </a:prstGeom>
        </p:spPr>
      </p:pic>
    </p:spTree>
    <p:extLst>
      <p:ext uri="{BB962C8B-B14F-4D97-AF65-F5344CB8AC3E}">
        <p14:creationId xmlns:p14="http://schemas.microsoft.com/office/powerpoint/2010/main" val="21280146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2020 by The Hartford. Classification: Company Confidential. No part of this document may be reproduced, published or used without the permission of The Hartford."/>
  <p:tag name="BJHEADERFOOTERTEXTMARKING" val="© 2020 by The Hartford. Classification: Company Confidential. No part of this document may be reproduced, published or used without the permission of The Hartford."/>
</p:tagLst>
</file>

<file path=ppt/tags/tag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2020 by The Hartford. Classification: Company Confidential. No part of this document may be reproduced, published or used without the permission of The Hartford."/>
  <p:tag name="BJHEADERFOOTERTEXTMARKING" val="© 2020 by The Hartford. Classification: Company Confidential. No part of this document may be reproduced, published or used without the permission of The Hartford."/>
</p:tagLst>
</file>

<file path=ppt/tags/tag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2020 by The Hartford. Classification: Company Confidential. No part of this document may be reproduced, published or used without the permission of The Hartford."/>
  <p:tag name="BJHEADERFOOTERTEXTMARKING" val="© 2020 by The Hartford. Classification: Company Confidential. No part of this document may be reproduced, published or used without the permission of The Hartford."/>
</p:tagLst>
</file>

<file path=ppt/theme/theme1.xml><?xml version="1.0" encoding="utf-8"?>
<a:theme xmlns:a="http://schemas.openxmlformats.org/drawingml/2006/main" name="Default Design">
  <a:themeElements>
    <a:clrScheme name="Custom 6">
      <a:dk1>
        <a:srgbClr val="484848"/>
      </a:dk1>
      <a:lt1>
        <a:srgbClr val="FFFFFF"/>
      </a:lt1>
      <a:dk2>
        <a:srgbClr val="3A5A78"/>
      </a:dk2>
      <a:lt2>
        <a:srgbClr val="B6D3E9"/>
      </a:lt2>
      <a:accent1>
        <a:srgbClr val="F7941F"/>
      </a:accent1>
      <a:accent2>
        <a:srgbClr val="009CD8"/>
      </a:accent2>
      <a:accent3>
        <a:srgbClr val="DC3942"/>
      </a:accent3>
      <a:accent4>
        <a:srgbClr val="058F96"/>
      </a:accent4>
      <a:accent5>
        <a:srgbClr val="4D4369"/>
      </a:accent5>
      <a:accent6>
        <a:srgbClr val="009053"/>
      </a:accent6>
      <a:hlink>
        <a:srgbClr val="3A5A78"/>
      </a:hlink>
      <a:folHlink>
        <a:srgbClr val="4D4369"/>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B6D3E9"/>
        </a:accent1>
        <a:accent2>
          <a:srgbClr val="822B2F"/>
        </a:accent2>
        <a:accent3>
          <a:srgbClr val="FFFFFF"/>
        </a:accent3>
        <a:accent4>
          <a:srgbClr val="000000"/>
        </a:accent4>
        <a:accent5>
          <a:srgbClr val="D7E6F2"/>
        </a:accent5>
        <a:accent6>
          <a:srgbClr val="75262A"/>
        </a:accent6>
        <a:hlink>
          <a:srgbClr val="3A5A78"/>
        </a:hlink>
        <a:folHlink>
          <a:srgbClr val="4848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5" id="{54AA94A9-0CF6-F945-A735-71B5B90D2DDF}" vid="{C08BE430-8563-744D-9806-487ED05CB06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
</file>

<file path=customXml/item4.xml><?xml version="1.0" encoding="utf-8"?>
<ct:contentTypeSchema xmlns:ct="http://schemas.microsoft.com/office/2006/metadata/contentType" xmlns:ma="http://schemas.microsoft.com/office/2006/metadata/properties/metaAttributes" ct:_="" ma:_="" ma:contentTypeName="Document" ma:contentTypeID="0x01010067494878D4AC6B42AE961535AE294E1A" ma:contentTypeVersion="3" ma:contentTypeDescription="Create a new document." ma:contentTypeScope="" ma:versionID="3cf48adff6bf995d2412dc17eda949ff">
  <xsd:schema xmlns:xsd="http://www.w3.org/2001/XMLSchema" xmlns:xs="http://www.w3.org/2001/XMLSchema" xmlns:p="http://schemas.microsoft.com/office/2006/metadata/properties" xmlns:ns1="http://schemas.microsoft.com/sharepoint/v3" xmlns:ns2="9bb93603-0383-4dc3-94c0-d838e010d382" xmlns:ns3="e41776cb-f1e4-4db6-9f53-c61fb189f18a" targetNamespace="http://schemas.microsoft.com/office/2006/metadata/properties" ma:root="true" ma:fieldsID="8514c56c8a1f6390237e3354e4e76ccb" ns1:_="" ns2:_="" ns3:_="">
    <xsd:import namespace="http://schemas.microsoft.com/sharepoint/v3"/>
    <xsd:import namespace="9bb93603-0383-4dc3-94c0-d838e010d382"/>
    <xsd:import namespace="e41776cb-f1e4-4db6-9f53-c61fb189f18a"/>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element ref="ns3:ParentListItem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bb93603-0383-4dc3-94c0-d838e010d382"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e41776cb-f1e4-4db6-9f53-c61fb189f18a" elementFormDefault="qualified">
    <xsd:import namespace="http://schemas.microsoft.com/office/2006/documentManagement/types"/>
    <xsd:import namespace="http://schemas.microsoft.com/office/infopath/2007/PartnerControls"/>
    <xsd:element name="ParentListItemID" ma:index="13" nillable="true" ma:displayName="ParentListItemID" ma:hidden="true" ma:internalName="ParentListItemID" ma:readOnly="fals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
</file>

<file path=customXml/item6.xml><?xml version="1.0" encoding="utf-8"?>
<p:properties xmlns:p="http://schemas.microsoft.com/office/2006/metadata/properties" xmlns:xsi="http://www.w3.org/2001/XMLSchema-instance" xmlns:pc="http://schemas.microsoft.com/office/infopath/2007/PartnerControls">
  <documentManagement>
    <ParentListItemID xmlns="e41776cb-f1e4-4db6-9f53-c61fb189f18a" xsi:nil="true"/>
    <PublishingExpirationDate xmlns="http://schemas.microsoft.com/sharepoint/v3" xsi:nil="true"/>
    <PublishingStartDate xmlns="http://schemas.microsoft.com/sharepoint/v3" xsi:nil="true"/>
    <_dlc_DocId xmlns="9bb93603-0383-4dc3-94c0-d838e010d382">D657ZVAK56N3-157-315</_dlc_DocId>
    <_dlc_DocIdUrl xmlns="9bb93603-0383-4dc3-94c0-d838e010d382">
      <Url>http://iconnect.thehartford.com/WorkTools/Organization/Brand/_layouts/15/DocIdRedir.aspx?ID=D657ZVAK56N3-157-315</Url>
      <Description>D657ZVAK56N3-157-315</Description>
    </_dlc_DocIdUrl>
  </documentManagement>
</p:properties>
</file>

<file path=customXml/item7.xml><?xml version="1.0" encoding="utf-8"?>
<WrappedLabelHistory xmlns:xsi="http://www.w3.org/2001/XMLSchema-instance" xmlns:xsd="http://www.w3.org/2001/XMLSchema" xmlns="http://www.boldonjames.com/2016/02/Classifier/internal/wrappedLabelHistory">
  <Value>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IyNDZkZTk0Yy04ODY3LTQ3YjAtOTI2ZS0zMTBjMTIwZDQ5ZWEiIG9yaWdpbj0idXNlclNlbGVjdGVkIj48ZWxlbWVudCB1aWQ9IjNiMjU3NTRkLTAyNGEtNDNjMi04YWM4LWRhYmYzZGUyMmU5NSIgdmFsdWU9IiIgeG1sbnM9Imh0dHA6Ly93d3cuYm9sZG9uamFtZXMuY29tLzIwMDgvMDEvc2llL2ludGVybmFsL2xhYmVsIiAvPjxlbGVtZW50IHVpZD0iaWRfY2xhc3NpZmljYXRpb25fY29uZmlkZW50aWFsIiB2YWx1ZT0iIiB4bWxucz0iaHR0cDovL3d3dy5ib2xkb25qYW1lcy5jb20vMjAwOC8wMS9zaWUvaW50ZXJuYWwvbGFiZWwiIC8+PC9zaXNsPjxVc2VyTmFtZT5BRDFcRFQ4NDg0MjwvVXNlck5hbWU+PERhdGVUaW1lPjMvMTAvMjAxOSA0OjE2OjUzIEFNPC9EYXRlVGltZT48TGFiZWxTdHJpbmc+Q29tcGFueSBDb25maWRlbnRpYWw8L0xhYmVsU3RyaW5nPjwvaXRlbT48L2xhYmVsSGlzdG9yeT4=</Value>
</WrappedLabelHistory>
</file>

<file path=customXml/item8.xml>
</file>

<file path=customXml/item9.xml><?xml version="1.0" encoding="utf-8"?>
<sisl xmlns:xsi="http://www.w3.org/2001/XMLSchema-instance" xmlns:xsd="http://www.w3.org/2001/XMLSchema" xmlns="http://www.boldonjames.com/2008/01/sie/internal/label" sislVersion="0" policy="246de94c-8867-47b0-926e-310c120d49ea" origin="userSelected">
  <element uid="id_classification_confidential" value=""/>
  <element uid="3b25754d-024a-43c2-8ac8-dabf3de22e95" value=""/>
</sisl>
</file>

<file path=customXml/itemProps1.xml><?xml version="1.0" encoding="utf-8"?>
<ds:datastoreItem xmlns:ds="http://schemas.openxmlformats.org/officeDocument/2006/customXml" ds:itemID="{A5DAB40E-92AA-4F2E-B9DA-35FEBE368420}">
  <ds:schemaRefs>
    <ds:schemaRef ds:uri="http://schemas.microsoft.com/sharepoint/v3/contenttype/forms"/>
  </ds:schemaRefs>
</ds:datastoreItem>
</file>

<file path=customXml/itemProps2.xml><?xml version="1.0" encoding="utf-8"?>
<ds:datastoreItem xmlns:ds="http://schemas.openxmlformats.org/officeDocument/2006/customXml" ds:itemID="{3CB8DA8A-1E5F-4939-B6BA-EA4AAE55C0CF}">
  <ds:schemaRefs>
    <ds:schemaRef ds:uri="http://schemas.microsoft.com/sharepoint/events"/>
  </ds:schemaRefs>
</ds:datastoreItem>
</file>

<file path=customXml/itemProps3.xml><?xml version="1.0" encoding="utf-8"?>
<ds:datastoreItem xmlns:ds="http://schemas.openxmlformats.org/officeDocument/2006/customXml" ds:itemID="{003CAA6F-7514-4EF2-93F1-C105707D239E}">
  <ds:schemaRefs>
    <ds:schemaRef ds:uri="http://www.boldonjames.com/2008/01/sie/internal/label"/>
    <ds:schemaRef ds:uri="http://www.w3.org/2001/XMLSchema"/>
  </ds:schemaRefs>
</ds:datastoreItem>
</file>

<file path=customXml/itemProps4.xml><?xml version="1.0" encoding="utf-8"?>
<ds:datastoreItem xmlns:ds="http://schemas.openxmlformats.org/officeDocument/2006/customXml" ds:itemID="{94A2F985-3AF9-4BA5-B9BB-A280C2BFF911}">
  <ds:schemaRefs>
    <ds:schemaRef ds:uri="9bb93603-0383-4dc3-94c0-d838e010d382"/>
    <ds:schemaRef ds:uri="e41776cb-f1e4-4db6-9f53-c61fb189f1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xml><?xml version="1.0" encoding="utf-8"?>
<ds:datastoreItem xmlns:ds="http://schemas.openxmlformats.org/officeDocument/2006/customXml" ds:itemID="{91CBF000-5D03-4BE9-8AE1-83EACD87CD03}">
  <ds:schemaRefs>
    <ds:schemaRef ds:uri="http://www.boldonjames.com/2008/01/sie/internal/label"/>
    <ds:schemaRef ds:uri="http://www.w3.org/2001/XMLSchema"/>
  </ds:schemaRefs>
</ds:datastoreItem>
</file>

<file path=customXml/itemProps6.xml><?xml version="1.0" encoding="utf-8"?>
<ds:datastoreItem xmlns:ds="http://schemas.openxmlformats.org/officeDocument/2006/customXml" ds:itemID="{91CAAC60-F163-4857-A62E-D8F1E485AC89}">
  <ds:schemaRefs>
    <ds:schemaRef ds:uri="9bb93603-0383-4dc3-94c0-d838e010d382"/>
    <ds:schemaRef ds:uri="e41776cb-f1e4-4db6-9f53-c61fb189f18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7.xml><?xml version="1.0" encoding="utf-8"?>
<ds:datastoreItem xmlns:ds="http://schemas.openxmlformats.org/officeDocument/2006/customXml" ds:itemID="{F8A7A059-D32C-491E-A0B6-086993E4653B}">
  <ds:schemaRefs>
    <ds:schemaRef ds:uri="http://www.boldonjames.com/2016/02/Classifier/internal/wrappedLabelHistory"/>
    <ds:schemaRef ds:uri="http://www.w3.org/2001/XMLSchema"/>
  </ds:schemaRefs>
</ds:datastoreItem>
</file>

<file path=customXml/itemProps8.xml><?xml version="1.0" encoding="utf-8"?>
<ds:datastoreItem xmlns:ds="http://schemas.openxmlformats.org/officeDocument/2006/customXml" ds:itemID="{CC5A3BDC-AE74-4928-BD5F-32E42CA8A5B9}">
  <ds:schemaRefs>
    <ds:schemaRef ds:uri="http://www.boldonjames.com/2008/01/sie/internal/label"/>
    <ds:schemaRef ds:uri="http://www.w3.org/2001/XMLSchema"/>
  </ds:schemaRefs>
</ds:datastoreItem>
</file>

<file path=customXml/itemProps9.xml><?xml version="1.0" encoding="utf-8"?>
<ds:datastoreItem xmlns:ds="http://schemas.openxmlformats.org/officeDocument/2006/customXml" ds:itemID="{6D06FE34-B144-46DC-862F-798D2CE3E337}">
  <ds:schemaRefs>
    <ds:schemaRef ds:uri="http://www.boldonjames.com/2008/01/sie/internal/label"/>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Template>
  <Application>Microsoft Office PowerPoint</Application>
  <PresentationFormat>On-screen Show (4:3)</PresentationFormat>
  <Slides>15</Slides>
  <Notes>13</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Default Design</vt:lpstr>
      <vt:lpstr>DATA ENGINEERING CAPSTONE PROJECT TECH CATALYST PROGRAM</vt:lpstr>
      <vt:lpstr>Introductions</vt:lpstr>
      <vt:lpstr>Current Problems and Goals</vt:lpstr>
      <vt:lpstr>Use Case</vt:lpstr>
      <vt:lpstr>The Data</vt:lpstr>
      <vt:lpstr>Technologies</vt:lpstr>
      <vt:lpstr>Architecture Diagram</vt:lpstr>
      <vt:lpstr>Data Exploration and Transformations</vt:lpstr>
      <vt:lpstr>Data Exploration Visualization</vt:lpstr>
      <vt:lpstr>Data Visualization- Accidents Dashboard</vt:lpstr>
      <vt:lpstr>Data Visualization- Taxi Dashboard</vt:lpstr>
      <vt:lpstr>Challenges &amp; Limitations</vt:lpstr>
      <vt:lpstr>Future State &amp; Recommendations</vt:lpstr>
      <vt:lpstr>Thank You! Want to learn more?</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TITLE – USE UPPERCASE</dc:title>
  <dc:creator>Borski, Kaitlyn (Data Science and Analytics)</dc:creator>
  <cp:keywords>#C0nf1d3nti@l# #Sh0w-F00t3r#</cp:keywords>
  <cp:revision>3</cp:revision>
  <cp:lastPrinted>2019-03-09T23:24:10Z</cp:lastPrinted>
  <dcterms:created xsi:type="dcterms:W3CDTF">2024-08-05T12:08:56Z</dcterms:created>
  <dcterms:modified xsi:type="dcterms:W3CDTF">2024-08-09T14:00:41Z</dcterms:modified>
  <cp:category>Company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0x01010067494878D4AC6B42AE961535AE294E1A</vt:lpwstr>
  </property>
  <property fmtid="{D5CDD505-2E9C-101B-9397-08002B2CF9AE}" pid="3" name="PublishingExpirationDate">
    <vt:lpwstr/>
  </property>
  <property fmtid="{D5CDD505-2E9C-101B-9397-08002B2CF9AE}" pid="4" name="PublishingStartDate">
    <vt:lpwstr/>
  </property>
  <property fmtid="{D5CDD505-2E9C-101B-9397-08002B2CF9AE}" pid="5" name="_dlc_DocIdItemGuid">
    <vt:lpwstr>ab5d27e2-a814-4320-93c3-b2db89919069</vt:lpwstr>
  </property>
  <property fmtid="{D5CDD505-2E9C-101B-9397-08002B2CF9AE}" pid="6" name="docIndexRef">
    <vt:lpwstr>d0ebca12-4b63-43ca-9e5b-97e91cd8b243</vt:lpwstr>
  </property>
  <property fmtid="{D5CDD505-2E9C-101B-9397-08002B2CF9AE}" pid="7" name="bjSaver">
    <vt:lpwstr>Y/HvlxM3oz+sNq6eERrr1avXUBuBbVJT</vt:lpwstr>
  </property>
  <property fmtid="{D5CDD505-2E9C-101B-9397-08002B2CF9AE}" pid="8" name="bjDocumentSecurityLabel">
    <vt:lpwstr>Company Confidential</vt:lpwstr>
  </property>
  <property fmtid="{D5CDD505-2E9C-101B-9397-08002B2CF9AE}" pid="9" name="bjLabelHistoryID">
    <vt:lpwstr>{F8A7A059-D32C-491E-A0B6-086993E4653B}</vt:lpwstr>
  </property>
  <property fmtid="{D5CDD505-2E9C-101B-9397-08002B2CF9AE}" pid="10" name="bjDocumentLabelXML">
    <vt:lpwstr>&lt;?xml version="1.0" encoding="us-ascii"?&gt;&lt;sisl xmlns:xsd="http://www.w3.org/2001/XMLSchema" xmlns:xsi="http://www.w3.org/2001/XMLSchema-instance" sislVersion="0" policy="246de94c-8867-47b0-926e-310c120d49ea" origin="userSelected" xmlns="http://www.boldonj</vt:lpwstr>
  </property>
  <property fmtid="{D5CDD505-2E9C-101B-9397-08002B2CF9AE}" pid="11" name="bjDocumentLabelXML-0">
    <vt:lpwstr>ames.com/2008/01/sie/internal/label"&gt;&lt;element uid="id_classification_confidential" value="" /&gt;&lt;element uid="3b25754d-024a-43c2-8ac8-dabf3de22e95" value="" /&gt;&lt;/sisl&gt;</vt:lpwstr>
  </property>
  <property fmtid="{D5CDD505-2E9C-101B-9397-08002B2CF9AE}" pid="12" name="bjClsUserRVM">
    <vt:lpwstr>[]</vt:lpwstr>
  </property>
  <property fmtid="{D5CDD505-2E9C-101B-9397-08002B2CF9AE}" pid="13" name="bjSlideMasterFooterText">
    <vt:lpwstr>© 2021 by The Hartford. Classification: Company Confidential. No part of this document may be reproduced, published or used without the permission of The Hartford.</vt:lpwstr>
  </property>
  <property fmtid="{D5CDD505-2E9C-101B-9397-08002B2CF9AE}" pid="14" name="Keywords">
    <vt:lpwstr>#C0nf1d3nti@l# #Sh0w-F00t3r#</vt:lpwstr>
  </property>
  <property fmtid="{D5CDD505-2E9C-101B-9397-08002B2CF9AE}" pid="15" name="x-dataclassification">
    <vt:lpwstr>#C0nf1d3nti@l#</vt:lpwstr>
  </property>
  <property fmtid="{D5CDD505-2E9C-101B-9397-08002B2CF9AE}" pid="16" name="MSIP_Label_e12ec1e4-f08d-4db9-9ea3-a141370d52a9_Enabled">
    <vt:lpwstr>true</vt:lpwstr>
  </property>
  <property fmtid="{D5CDD505-2E9C-101B-9397-08002B2CF9AE}" pid="17" name="MSIP_Label_e12ec1e4-f08d-4db9-9ea3-a141370d52a9_SetDate">
    <vt:lpwstr>2024-01-05T19:39:11Z</vt:lpwstr>
  </property>
  <property fmtid="{D5CDD505-2E9C-101B-9397-08002B2CF9AE}" pid="18" name="MSIP_Label_e12ec1e4-f08d-4db9-9ea3-a141370d52a9_Method">
    <vt:lpwstr>Privileged</vt:lpwstr>
  </property>
  <property fmtid="{D5CDD505-2E9C-101B-9397-08002B2CF9AE}" pid="19" name="MSIP_Label_e12ec1e4-f08d-4db9-9ea3-a141370d52a9_Name">
    <vt:lpwstr>CC - Show Footer</vt:lpwstr>
  </property>
  <property fmtid="{D5CDD505-2E9C-101B-9397-08002B2CF9AE}" pid="20" name="MSIP_Label_e12ec1e4-f08d-4db9-9ea3-a141370d52a9_SiteId">
    <vt:lpwstr>a311fc62-83f4-45f0-9502-1bb2247d4c8d</vt:lpwstr>
  </property>
  <property fmtid="{D5CDD505-2E9C-101B-9397-08002B2CF9AE}" pid="21" name="MSIP_Label_e12ec1e4-f08d-4db9-9ea3-a141370d52a9_ActionId">
    <vt:lpwstr>ef14b8ca-421a-45ca-bab0-8408520a7d8f</vt:lpwstr>
  </property>
  <property fmtid="{D5CDD505-2E9C-101B-9397-08002B2CF9AE}" pid="22" name="MSIP_Label_e12ec1e4-f08d-4db9-9ea3-a141370d52a9_ContentBits">
    <vt:lpwstr>2</vt:lpwstr>
  </property>
  <property fmtid="{D5CDD505-2E9C-101B-9397-08002B2CF9AE}" pid="23" name="ClassificationContentMarkingFooterLocations">
    <vt:lpwstr>Default Design:5</vt:lpwstr>
  </property>
  <property fmtid="{D5CDD505-2E9C-101B-9397-08002B2CF9AE}" pid="24" name="ClassificationContentMarkingFooterText">
    <vt:lpwstr>© 2024 by The Hartford. Classification: Company Confidential. No part of this document may be reproduced, published, or used without the permission of The Hartford.</vt:lpwstr>
  </property>
</Properties>
</file>